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  <p:sldMasterId id="2147483791" r:id="rId5"/>
  </p:sldMasterIdLst>
  <p:notesMasterIdLst>
    <p:notesMasterId r:id="rId13"/>
  </p:notesMasterIdLst>
  <p:handoutMasterIdLst>
    <p:handoutMasterId r:id="rId14"/>
  </p:handoutMasterIdLst>
  <p:sldIdLst>
    <p:sldId id="429" r:id="rId6"/>
    <p:sldId id="408" r:id="rId7"/>
    <p:sldId id="442" r:id="rId8"/>
    <p:sldId id="448" r:id="rId9"/>
    <p:sldId id="449" r:id="rId10"/>
    <p:sldId id="450" r:id="rId11"/>
    <p:sldId id="427" r:id="rId12"/>
  </p:sldIdLst>
  <p:sldSz cx="9144000" cy="6858000" type="screen4x3"/>
  <p:notesSz cx="7004050" cy="92900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14">
          <p15:clr>
            <a:srgbClr val="A4A3A4"/>
          </p15:clr>
        </p15:guide>
        <p15:guide id="2" orient="horz" pos="796">
          <p15:clr>
            <a:srgbClr val="A4A3A4"/>
          </p15:clr>
        </p15:guide>
        <p15:guide id="3" orient="horz" pos="907">
          <p15:clr>
            <a:srgbClr val="A4A3A4"/>
          </p15:clr>
        </p15:guide>
        <p15:guide id="4" pos="5645">
          <p15:clr>
            <a:srgbClr val="A4A3A4"/>
          </p15:clr>
        </p15:guide>
        <p15:guide id="5" pos="128">
          <p15:clr>
            <a:srgbClr val="A4A3A4"/>
          </p15:clr>
        </p15:guide>
        <p15:guide id="6" pos="2937">
          <p15:clr>
            <a:srgbClr val="A4A3A4"/>
          </p15:clr>
        </p15:guide>
        <p15:guide id="7" pos="2823">
          <p15:clr>
            <a:srgbClr val="A4A3A4"/>
          </p15:clr>
        </p15:guide>
        <p15:guide id="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762AF"/>
    <a:srgbClr val="EAEAEA"/>
    <a:srgbClr val="E6E6E6"/>
    <a:srgbClr val="3E6DC2"/>
    <a:srgbClr val="0D0393"/>
    <a:srgbClr val="0E039B"/>
    <a:srgbClr val="788DA8"/>
    <a:srgbClr val="E8EFF3"/>
    <a:srgbClr val="CBD6E3"/>
    <a:srgbClr val="E7EC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858" autoAdjust="0"/>
    <p:restoredTop sz="92236" autoAdjust="0"/>
  </p:normalViewPr>
  <p:slideViewPr>
    <p:cSldViewPr snapToObjects="1">
      <p:cViewPr varScale="1">
        <p:scale>
          <a:sx n="90" d="100"/>
          <a:sy n="90" d="100"/>
        </p:scale>
        <p:origin x="648" y="84"/>
      </p:cViewPr>
      <p:guideLst>
        <p:guide orient="horz" pos="4214"/>
        <p:guide orient="horz" pos="796"/>
        <p:guide orient="horz" pos="907"/>
        <p:guide pos="5645"/>
        <p:guide pos="128"/>
        <p:guide pos="2937"/>
        <p:guide pos="2823"/>
        <p:guide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-6564"/>
    </p:cViewPr>
  </p:sorterViewPr>
  <p:notesViewPr>
    <p:cSldViewPr snapToObjects="1">
      <p:cViewPr varScale="1">
        <p:scale>
          <a:sx n="82" d="100"/>
          <a:sy n="82" d="100"/>
        </p:scale>
        <p:origin x="3186" y="108"/>
      </p:cViewPr>
      <p:guideLst>
        <p:guide orient="horz" pos="2927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5852" cy="464948"/>
          </a:xfrm>
          <a:prstGeom prst="rect">
            <a:avLst/>
          </a:prstGeom>
        </p:spPr>
        <p:txBody>
          <a:bodyPr vert="horz" lIns="91340" tIns="45669" rIns="91340" bIns="4566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6567" y="2"/>
            <a:ext cx="3035852" cy="464948"/>
          </a:xfrm>
          <a:prstGeom prst="rect">
            <a:avLst/>
          </a:prstGeom>
        </p:spPr>
        <p:txBody>
          <a:bodyPr vert="horz" lIns="91340" tIns="45669" rIns="91340" bIns="45669" rtlCol="0"/>
          <a:lstStyle>
            <a:lvl1pPr algn="r">
              <a:defRPr sz="1200"/>
            </a:lvl1pPr>
          </a:lstStyle>
          <a:p>
            <a:fld id="{A61AAF3E-78B5-4144-976B-297CC14009C3}" type="datetimeFigureOut">
              <a:rPr lang="en-US" smtClean="0"/>
              <a:pPr/>
              <a:t>7/19/2024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3616"/>
            <a:ext cx="3035852" cy="464948"/>
          </a:xfrm>
          <a:prstGeom prst="rect">
            <a:avLst/>
          </a:prstGeom>
        </p:spPr>
        <p:txBody>
          <a:bodyPr vert="horz" lIns="91340" tIns="45669" rIns="91340" bIns="4566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6567" y="8823616"/>
            <a:ext cx="3035852" cy="464948"/>
          </a:xfrm>
          <a:prstGeom prst="rect">
            <a:avLst/>
          </a:prstGeom>
        </p:spPr>
        <p:txBody>
          <a:bodyPr vert="horz" lIns="91340" tIns="45669" rIns="91340" bIns="45669" rtlCol="0" anchor="b"/>
          <a:lstStyle>
            <a:lvl1pPr algn="r">
              <a:defRPr sz="1200"/>
            </a:lvl1pPr>
          </a:lstStyle>
          <a:p>
            <a:fld id="{1FFC5E5C-ABBB-964B-81CC-6A91D4BDB4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4703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5088" cy="464503"/>
          </a:xfrm>
          <a:prstGeom prst="rect">
            <a:avLst/>
          </a:prstGeom>
        </p:spPr>
        <p:txBody>
          <a:bodyPr vert="horz" lIns="91340" tIns="45669" rIns="91340" bIns="4566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4" y="0"/>
            <a:ext cx="3035088" cy="464503"/>
          </a:xfrm>
          <a:prstGeom prst="rect">
            <a:avLst/>
          </a:prstGeom>
        </p:spPr>
        <p:txBody>
          <a:bodyPr vert="horz" lIns="91340" tIns="45669" rIns="91340" bIns="45669" rtlCol="0"/>
          <a:lstStyle>
            <a:lvl1pPr algn="r">
              <a:defRPr sz="1200"/>
            </a:lvl1pPr>
          </a:lstStyle>
          <a:p>
            <a:fld id="{DF1C3A0D-9514-43B5-ABA9-5DEFCF538ABB}" type="datetimeFigureOut">
              <a:rPr lang="en-GB" smtClean="0"/>
              <a:pPr/>
              <a:t>19/07/2024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5025" cy="3484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40" tIns="45669" rIns="91340" bIns="4566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6" y="4412777"/>
            <a:ext cx="5603240" cy="4180523"/>
          </a:xfrm>
          <a:prstGeom prst="rect">
            <a:avLst/>
          </a:prstGeom>
        </p:spPr>
        <p:txBody>
          <a:bodyPr vert="horz" lIns="91340" tIns="45669" rIns="91340" bIns="4566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3938"/>
            <a:ext cx="3035088" cy="464503"/>
          </a:xfrm>
          <a:prstGeom prst="rect">
            <a:avLst/>
          </a:prstGeom>
        </p:spPr>
        <p:txBody>
          <a:bodyPr vert="horz" lIns="91340" tIns="45669" rIns="91340" bIns="4566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4" y="8823938"/>
            <a:ext cx="3035088" cy="464503"/>
          </a:xfrm>
          <a:prstGeom prst="rect">
            <a:avLst/>
          </a:prstGeom>
        </p:spPr>
        <p:txBody>
          <a:bodyPr vert="horz" lIns="91340" tIns="45669" rIns="91340" bIns="45669" rtlCol="0" anchor="b"/>
          <a:lstStyle>
            <a:lvl1pPr algn="r">
              <a:defRPr sz="1200"/>
            </a:lvl1pPr>
          </a:lstStyle>
          <a:p>
            <a:fld id="{4730D67A-D9E3-4BE9-8ED2-FC85EA95D0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11049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50FED9EE-67B9-4062-92E4-9FD834B5E9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7AFC8590-27D5-410E-949A-F436939DE9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3961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071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56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939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886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61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20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152400"/>
            <a:ext cx="8442960" cy="1018754"/>
          </a:xfrm>
          <a:prstGeom prst="rect">
            <a:avLst/>
          </a:prstGeom>
        </p:spPr>
        <p:txBody>
          <a:bodyPr vert="horz" lIns="0" anchor="ctr" anchorCtr="0"/>
          <a:lstStyle>
            <a:lvl1pPr marL="0" indent="0">
              <a:buNone/>
              <a:defRPr sz="2400" b="1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z="2800" dirty="0"/>
              <a:t>Click to Add Page Title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47760" y="6598285"/>
            <a:ext cx="396240" cy="25971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0613C77-A7AD-48F5-AB28-85CC99052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663" y="1614487"/>
            <a:ext cx="8444097" cy="181451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13628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37" name="Rectangle 37">
            <a:extLst>
              <a:ext uri="{FF2B5EF4-FFF2-40B4-BE49-F238E27FC236}">
                <a16:creationId xmlns:a16="http://schemas.microsoft.com/office/drawing/2014/main" id="{2F6FC8D1-1AC8-4777-A383-E84E7FFC3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00238"/>
            <a:ext cx="9144000" cy="22621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EA2136F4-2214-4A43-85E2-FF621DFA58F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41350" y="3163888"/>
            <a:ext cx="6369050" cy="6889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b"/>
          <a:lstStyle>
            <a:lvl1pPr>
              <a:lnSpc>
                <a:spcPct val="95000"/>
              </a:lnSpc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en-US" noProof="0" dirty="0"/>
              <a:t>Click to edit title style</a:t>
            </a:r>
          </a:p>
        </p:txBody>
      </p:sp>
      <p:sp>
        <p:nvSpPr>
          <p:cNvPr id="25649" name="Rectangle 49">
            <a:extLst>
              <a:ext uri="{FF2B5EF4-FFF2-40B4-BE49-F238E27FC236}">
                <a16:creationId xmlns:a16="http://schemas.microsoft.com/office/drawing/2014/main" id="{2CAD5996-DEDD-4280-8FC6-ED17DA793D76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718175" y="5059363"/>
            <a:ext cx="2773363" cy="1062037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spcBef>
                <a:spcPct val="70000"/>
              </a:spcBef>
              <a:buFont typeface="Arial" panose="020B0604020202020204" pitchFamily="34" charset="0"/>
              <a:buNone/>
              <a:defRPr sz="1600" b="1"/>
            </a:lvl1pPr>
          </a:lstStyle>
          <a:p>
            <a:pPr lvl="0"/>
            <a:r>
              <a:rPr lang="en-US" altLang="en-US" noProof="0"/>
              <a:t>Click to edit Master</a:t>
            </a:r>
          </a:p>
          <a:p>
            <a:pPr lvl="0"/>
            <a:r>
              <a:rPr lang="en-US" altLang="en-US" noProof="0"/>
              <a:t>subtitle style</a:t>
            </a:r>
          </a:p>
        </p:txBody>
      </p:sp>
      <p:sp>
        <p:nvSpPr>
          <p:cNvPr id="25664" name="Line 64">
            <a:extLst>
              <a:ext uri="{FF2B5EF4-FFF2-40B4-BE49-F238E27FC236}">
                <a16:creationId xmlns:a16="http://schemas.microsoft.com/office/drawing/2014/main" id="{90B4450A-F7B9-4616-B2D2-FDC37B4A6B96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8175" y="6192838"/>
            <a:ext cx="3425825" cy="0"/>
          </a:xfrm>
          <a:prstGeom prst="line">
            <a:avLst/>
          </a:prstGeom>
          <a:noFill/>
          <a:ln w="158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45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FD136-B64A-49CB-8B73-3CBFCE5FE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2185DC-0C87-4A20-950A-DF46F854D3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407AA-BD43-45BF-A3CA-921028C35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4D8F9-03F6-4248-9E47-5061D2D07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84355-18DE-42AB-9A84-C77471C88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DD034-7E91-40D3-B08E-963130CFC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68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8BF77-266A-40FC-8B53-5AE975326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A50CF-2BA2-4A4A-90E9-E7E7B9E5E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992F3-3E65-40A4-A725-69A82CCF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7E57C-F0C3-457F-AB0C-B7FF3AA8F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5BA8A-2C49-4E6B-8187-237F97050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2964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D7C74-B9AD-4708-8E70-39DD3C62C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6ADFA-A05E-4F8E-8FC7-EAAC48103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0FD4A5-7C3D-4DF4-A691-D0FEE5A60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528FA-12FC-49C6-B5E2-18903F512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A0487-4179-44A2-86D9-1B17597AB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0883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1843E-12C0-4314-956F-DEB15B545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3D277-CFCB-4EE5-AC88-EC9FA00D69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79B228-45F4-4400-BBD8-FFB2F429D1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213766-B2C2-45A2-9F70-3E71D501F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6DB6C-F323-4BD1-832D-7D050304D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DD854A-3807-43F3-81BC-09D9B8F50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86057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7B00C-89D8-4D4F-B1C8-F603BBCE8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EC77D1-7E25-4135-91BD-883D4BCF2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8DED3D-98F3-41C6-8DC8-A544F64BE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08AA57-A203-4C56-847B-5D5672838A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CF21D8-BB9D-47B9-8E17-7F531F5C7A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F87168-0D27-4F80-BA3F-36248BDB0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C18453-F6F5-4D60-9B5C-A483EE257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5035F6-9162-460B-8634-7547CDC06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270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172B5-8087-4C03-B13C-E03A447C5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E1A28-7EA2-4E7C-958B-D765A41CC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F21676-43BE-418F-9083-EB55D5454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3CE438-D930-4D53-8C45-57E2FE582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0226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C5A89D-978D-4CC2-8D6E-6E427F6E6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3C7D66-5017-4ECF-9C0E-B2BC66BDC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87BD5A-33DB-4AF0-9831-DCCDCB7E1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5446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C220D-3ADE-44BD-B56E-CDF034C6D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D0071-39F5-4116-96BB-D24B7D9BD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171281-5CE9-46BA-A75F-1A7E3BC244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3DA1B-0D07-48BF-AD25-14552EC1D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7FA9A8-1352-4170-A392-1B7F00F4D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1AB9B-79B1-407A-9F44-2E69EC34A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72146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9E87A-E913-48A6-B86A-FF7F221D2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8475B4-36F1-4668-84BF-C4D22EBCE2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4F7F05-474B-4AC9-AB1E-5B1177D8BE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F1FE94-E919-49FD-B6F9-04A25728C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258CA1-E454-44C8-81B2-1C24A8326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3D9FEF-BC85-4E9E-B258-E64A3348D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9043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right 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47760" y="6598285"/>
            <a:ext cx="396240" cy="25971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4FDC52B-CE36-48C1-9DB4-A39099856A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90687"/>
            <a:ext cx="3814762" cy="181451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F6097722-510F-41DB-8350-82EC4E5965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19637" y="1690687"/>
            <a:ext cx="3814763" cy="181451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CB767008-2962-4324-89B6-442E378275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152400"/>
            <a:ext cx="8442960" cy="1018754"/>
          </a:xfrm>
          <a:prstGeom prst="rect">
            <a:avLst/>
          </a:prstGeom>
        </p:spPr>
        <p:txBody>
          <a:bodyPr vert="horz" lIns="0" anchor="ctr" anchorCtr="0"/>
          <a:lstStyle>
            <a:lvl1pPr marL="0" indent="0">
              <a:buNone/>
              <a:defRPr sz="2400" b="1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z="2800" dirty="0"/>
              <a:t>Click to Add Page Title</a:t>
            </a:r>
          </a:p>
        </p:txBody>
      </p:sp>
    </p:spTree>
    <p:extLst>
      <p:ext uri="{BB962C8B-B14F-4D97-AF65-F5344CB8AC3E}">
        <p14:creationId xmlns:p14="http://schemas.microsoft.com/office/powerpoint/2010/main" val="18252803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53A0C-9223-4185-B3E5-55FA33392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ADCD95-C06C-4C43-B49F-E08671986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5E80C-79E8-4085-BE35-7EF3D3056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95B68-C845-4082-84D1-7A234510B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4D3E6-F686-4F12-AF46-403990230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09021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169FF0-31EB-40B5-BB1A-E4B19D5CCA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A99363-6BB3-4E93-92C5-BAAF84E64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F5B434-43A7-49FC-B5B5-6072EF9ED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5C68-6699-4B4F-AEED-D59C7D3A1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7872A-2BCF-4505-8B1A-E866F9FEA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0062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152400"/>
            <a:ext cx="8442960" cy="1018754"/>
          </a:xfrm>
          <a:prstGeom prst="rect">
            <a:avLst/>
          </a:prstGeom>
        </p:spPr>
        <p:txBody>
          <a:bodyPr vert="horz" lIns="0" anchor="ctr" anchorCtr="0"/>
          <a:lstStyle>
            <a:lvl1pPr marL="0" indent="0">
              <a:buNone/>
              <a:defRPr sz="2400" b="1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z="2800" dirty="0"/>
              <a:t>Click to Add Page Title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47760" y="6598285"/>
            <a:ext cx="396240" cy="25971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0613C77-A7AD-48F5-AB28-85CC99052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663" y="1614487"/>
            <a:ext cx="8444097" cy="181451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469984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203201" y="1447800"/>
            <a:ext cx="8758238" cy="329122"/>
          </a:xfrm>
          <a:prstGeom prst="rect">
            <a:avLst/>
          </a:prstGeom>
        </p:spPr>
        <p:txBody>
          <a:bodyPr/>
          <a:lstStyle>
            <a:lvl1pPr marL="36000" indent="0">
              <a:lnSpc>
                <a:spcPct val="130000"/>
              </a:lnSpc>
              <a:buClrTx/>
              <a:buFont typeface="Arial"/>
              <a:buNone/>
              <a:defRPr sz="1600" b="1" cap="all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5600" indent="-104400">
              <a:lnSpc>
                <a:spcPct val="130000"/>
              </a:lnSpc>
              <a:buFont typeface="Arial"/>
              <a:buChar char="•"/>
              <a:defRPr sz="1400">
                <a:solidFill>
                  <a:schemeClr val="tx1"/>
                </a:solidFill>
              </a:defRPr>
            </a:lvl2pPr>
            <a:lvl3pPr marL="532800" marR="0" indent="-8640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solidFill>
                  <a:schemeClr val="tx1"/>
                </a:solidFill>
              </a:defRPr>
            </a:lvl3pPr>
            <a:lvl4pPr marL="16002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nl-NL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25" hasCustomPrompt="1"/>
          </p:nvPr>
        </p:nvSpPr>
        <p:spPr>
          <a:xfrm>
            <a:off x="203200" y="1782783"/>
            <a:ext cx="8758238" cy="4906942"/>
          </a:xfrm>
          <a:prstGeom prst="rect">
            <a:avLst/>
          </a:prstGeom>
        </p:spPr>
        <p:txBody>
          <a:bodyPr/>
          <a:lstStyle>
            <a:lvl1pPr marL="144000" indent="-108000">
              <a:lnSpc>
                <a:spcPct val="130000"/>
              </a:lnSpc>
              <a:buClrTx/>
              <a:buFont typeface="Arial"/>
              <a:buChar char="•"/>
              <a:defRPr sz="1600" b="0" cap="none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5600" indent="-104400">
              <a:lnSpc>
                <a:spcPct val="130000"/>
              </a:lnSpc>
              <a:buFont typeface="Arial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32800" marR="0" indent="-8640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solidFill>
                  <a:schemeClr val="tx1"/>
                </a:solidFill>
              </a:defRPr>
            </a:lvl3pPr>
            <a:lvl4pPr marL="16002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nl-NL" dirty="0"/>
              <a:t>Second level</a:t>
            </a:r>
          </a:p>
          <a:p>
            <a:pPr lvl="1"/>
            <a:r>
              <a:rPr lang="nl-NL" dirty="0"/>
              <a:t>level</a:t>
            </a:r>
          </a:p>
        </p:txBody>
      </p:sp>
    </p:spTree>
    <p:extLst>
      <p:ext uri="{BB962C8B-B14F-4D97-AF65-F5344CB8AC3E}">
        <p14:creationId xmlns:p14="http://schemas.microsoft.com/office/powerpoint/2010/main" val="1844344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203200" y="1524000"/>
            <a:ext cx="8758238" cy="5165725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47760" y="6598285"/>
            <a:ext cx="396240" cy="25971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0852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203200" y="1447799"/>
            <a:ext cx="4278313" cy="5241926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4662488" y="1447800"/>
            <a:ext cx="4298950" cy="321671"/>
          </a:xfrm>
          <a:prstGeom prst="rect">
            <a:avLst/>
          </a:prstGeom>
        </p:spPr>
        <p:txBody>
          <a:bodyPr lIns="0"/>
          <a:lstStyle>
            <a:lvl1pPr marL="36000" indent="0">
              <a:lnSpc>
                <a:spcPct val="130000"/>
              </a:lnSpc>
              <a:buClrTx/>
              <a:buFont typeface="Arial"/>
              <a:buNone/>
              <a:defRPr sz="1600" b="1" cap="all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5600" indent="-104400">
              <a:lnSpc>
                <a:spcPct val="130000"/>
              </a:lnSpc>
              <a:buFont typeface="Arial"/>
              <a:buChar char="•"/>
              <a:defRPr sz="1400">
                <a:solidFill>
                  <a:schemeClr val="tx1"/>
                </a:solidFill>
              </a:defRPr>
            </a:lvl2pPr>
            <a:lvl3pPr marL="532800" marR="0" indent="-8640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solidFill>
                  <a:schemeClr val="tx1"/>
                </a:solidFill>
              </a:defRPr>
            </a:lvl3pPr>
            <a:lvl4pPr marL="16002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nl-NL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4662488" y="1767839"/>
            <a:ext cx="4298950" cy="4921885"/>
          </a:xfrm>
          <a:prstGeom prst="rect">
            <a:avLst/>
          </a:prstGeom>
        </p:spPr>
        <p:txBody>
          <a:bodyPr lIns="0"/>
          <a:lstStyle>
            <a:lvl1pPr marL="144000" indent="-108000">
              <a:lnSpc>
                <a:spcPct val="130000"/>
              </a:lnSpc>
              <a:buClrTx/>
              <a:buFont typeface="Arial"/>
              <a:buChar char="•"/>
              <a:defRPr sz="1600" b="0" cap="none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5600" indent="-104400">
              <a:lnSpc>
                <a:spcPct val="130000"/>
              </a:lnSpc>
              <a:buFont typeface="Arial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32800" marR="0" indent="-8640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solidFill>
                  <a:schemeClr val="tx1"/>
                </a:solidFill>
              </a:defRPr>
            </a:lvl3pPr>
            <a:lvl4pPr marL="16002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nl-NL" dirty="0"/>
              <a:t>Second level</a:t>
            </a:r>
          </a:p>
          <a:p>
            <a:pPr lvl="1"/>
            <a:r>
              <a:rPr lang="nl-NL" dirty="0"/>
              <a:t>level</a:t>
            </a:r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47760" y="6598285"/>
            <a:ext cx="396240" cy="25971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20100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203201" y="1447801"/>
            <a:ext cx="3378199" cy="5241924"/>
          </a:xfrm>
          <a:prstGeom prst="rect">
            <a:avLst/>
          </a:prstGeom>
        </p:spPr>
        <p:txBody>
          <a:bodyPr lIns="0"/>
          <a:lstStyle>
            <a:lvl1pPr marL="144000" indent="-108000">
              <a:lnSpc>
                <a:spcPct val="100000"/>
              </a:lnSpc>
              <a:spcBef>
                <a:spcPts val="1200"/>
              </a:spcBef>
              <a:buClrTx/>
              <a:buFont typeface="Arial"/>
              <a:buChar char="•"/>
              <a:defRPr sz="1600" b="1" cap="none">
                <a:solidFill>
                  <a:schemeClr val="tx2"/>
                </a:solidFill>
              </a:defRPr>
            </a:lvl1pPr>
            <a:lvl2pPr marL="345600" indent="-1044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defRPr sz="1400" baseline="0">
                <a:solidFill>
                  <a:schemeClr val="tx1"/>
                </a:solidFill>
              </a:defRPr>
            </a:lvl2pPr>
            <a:lvl3pPr marL="532800" marR="0" indent="-8640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solidFill>
                  <a:schemeClr val="tx1"/>
                </a:solidFill>
              </a:defRPr>
            </a:lvl3pPr>
            <a:lvl4pPr marL="16002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nl-NL" dirty="0"/>
              <a:t>Second level</a:t>
            </a:r>
          </a:p>
          <a:p>
            <a:pPr lvl="1"/>
            <a:r>
              <a:rPr lang="nl-NL" dirty="0"/>
              <a:t>Level 3</a:t>
            </a:r>
          </a:p>
          <a:p>
            <a:pPr lvl="0"/>
            <a:r>
              <a:rPr lang="nl-NL" dirty="0"/>
              <a:t>Level 2 </a:t>
            </a: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662489" y="1447800"/>
            <a:ext cx="4298950" cy="5241925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11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47760" y="6598285"/>
            <a:ext cx="396240" cy="25971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75350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662488" y="1447800"/>
            <a:ext cx="4298950" cy="2545080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27"/>
          </p:nvPr>
        </p:nvSpPr>
        <p:spPr>
          <a:xfrm>
            <a:off x="4662487" y="4150360"/>
            <a:ext cx="4298952" cy="2539365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203200" y="1447800"/>
            <a:ext cx="4278313" cy="321671"/>
          </a:xfrm>
          <a:prstGeom prst="rect">
            <a:avLst/>
          </a:prstGeom>
        </p:spPr>
        <p:txBody>
          <a:bodyPr lIns="0"/>
          <a:lstStyle>
            <a:lvl1pPr marL="36000" indent="0">
              <a:lnSpc>
                <a:spcPct val="130000"/>
              </a:lnSpc>
              <a:buClrTx/>
              <a:buFont typeface="Arial"/>
              <a:buNone/>
              <a:defRPr sz="1600" b="1" cap="all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5600" indent="-104400">
              <a:lnSpc>
                <a:spcPct val="130000"/>
              </a:lnSpc>
              <a:buFont typeface="Arial"/>
              <a:buChar char="•"/>
              <a:defRPr sz="1400">
                <a:solidFill>
                  <a:schemeClr val="tx1"/>
                </a:solidFill>
              </a:defRPr>
            </a:lvl2pPr>
            <a:lvl3pPr marL="532800" marR="0" indent="-8640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solidFill>
                  <a:schemeClr val="tx1"/>
                </a:solidFill>
              </a:defRPr>
            </a:lvl3pPr>
            <a:lvl4pPr marL="16002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nl-NL" dirty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203200" y="1778000"/>
            <a:ext cx="4278313" cy="4911725"/>
          </a:xfrm>
          <a:prstGeom prst="rect">
            <a:avLst/>
          </a:prstGeom>
        </p:spPr>
        <p:txBody>
          <a:bodyPr lIns="0"/>
          <a:lstStyle>
            <a:lvl1pPr marL="144000" indent="-108000">
              <a:lnSpc>
                <a:spcPct val="130000"/>
              </a:lnSpc>
              <a:buClrTx/>
              <a:buFont typeface="Arial"/>
              <a:buChar char="•"/>
              <a:defRPr sz="1600" b="0" cap="none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5600" indent="-104400">
              <a:lnSpc>
                <a:spcPct val="130000"/>
              </a:lnSpc>
              <a:buFont typeface="Arial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32800" marR="0" indent="-8640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solidFill>
                  <a:schemeClr val="tx1"/>
                </a:solidFill>
              </a:defRPr>
            </a:lvl3pPr>
            <a:lvl4pPr marL="16002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nl-NL" dirty="0"/>
              <a:t>Second level</a:t>
            </a:r>
          </a:p>
          <a:p>
            <a:pPr lvl="1"/>
            <a:r>
              <a:rPr lang="nl-NL" dirty="0"/>
              <a:t>level</a:t>
            </a:r>
          </a:p>
        </p:txBody>
      </p:sp>
      <p:sp>
        <p:nvSpPr>
          <p:cNvPr id="1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47760" y="6598285"/>
            <a:ext cx="396240" cy="25971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83173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sz="quarter" idx="22"/>
          </p:nvPr>
        </p:nvSpPr>
        <p:spPr>
          <a:xfrm>
            <a:off x="1779112" y="2269517"/>
            <a:ext cx="5567044" cy="3699974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  <a:effectLst>
            <a:reflection blurRad="6350" stA="50000" endA="300" endPos="55000" dir="5400000" sy="-100000" algn="bl" rotWithShape="0"/>
          </a:effectLst>
        </p:spPr>
        <p:txBody>
          <a:bodyPr vert="horz"/>
          <a:lstStyle/>
          <a:p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203201" y="1447800"/>
            <a:ext cx="8758238" cy="321671"/>
          </a:xfrm>
          <a:prstGeom prst="rect">
            <a:avLst/>
          </a:prstGeom>
        </p:spPr>
        <p:txBody>
          <a:bodyPr lIns="0"/>
          <a:lstStyle>
            <a:lvl1pPr marL="36000" indent="0">
              <a:lnSpc>
                <a:spcPct val="130000"/>
              </a:lnSpc>
              <a:buClrTx/>
              <a:buFont typeface="Arial"/>
              <a:buNone/>
              <a:defRPr sz="1600" b="1" cap="all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5600" indent="-104400">
              <a:lnSpc>
                <a:spcPct val="130000"/>
              </a:lnSpc>
              <a:buFont typeface="Arial"/>
              <a:buChar char="•"/>
              <a:defRPr sz="1400">
                <a:solidFill>
                  <a:schemeClr val="tx1"/>
                </a:solidFill>
              </a:defRPr>
            </a:lvl2pPr>
            <a:lvl3pPr marL="532800" marR="0" indent="-8640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solidFill>
                  <a:schemeClr val="tx1"/>
                </a:solidFill>
              </a:defRPr>
            </a:lvl3pPr>
            <a:lvl4pPr marL="16002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nl-NL" dirty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244896"/>
            <a:ext cx="8366760" cy="1018754"/>
          </a:xfrm>
          <a:prstGeom prst="rect">
            <a:avLst/>
          </a:prstGeom>
        </p:spPr>
        <p:txBody>
          <a:bodyPr vert="horz" lIns="0" anchor="ctr" anchorCtr="0"/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z="2800" dirty="0"/>
              <a:t>Click to Add Page Title</a:t>
            </a:r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47760" y="6598285"/>
            <a:ext cx="396240" cy="25971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7860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118874"/>
            <a:ext cx="8686800" cy="1100326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Type key insight in sentence case</a:t>
            </a:r>
          </a:p>
        </p:txBody>
      </p:sp>
    </p:spTree>
    <p:extLst>
      <p:ext uri="{BB962C8B-B14F-4D97-AF65-F5344CB8AC3E}">
        <p14:creationId xmlns:p14="http://schemas.microsoft.com/office/powerpoint/2010/main" val="312297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55"/>
          <p:cNvSpPr/>
          <p:nvPr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5" name="Rechthoek 55"/>
          <p:cNvSpPr/>
          <p:nvPr userDrawn="1"/>
        </p:nvSpPr>
        <p:spPr bwMode="white">
          <a:xfrm>
            <a:off x="0" y="0"/>
            <a:ext cx="9144000" cy="1346400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accent1"/>
              </a:solidFill>
              <a:highlight>
                <a:srgbClr val="FFFF00"/>
              </a:highlight>
              <a:ea typeface="Arial" charset="0"/>
              <a:cs typeface="Arial" charset="0"/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47760" y="6598285"/>
            <a:ext cx="396240" cy="25971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8747760" y="6608618"/>
            <a:ext cx="396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E10333D-3632-4070-8022-5E40116BD47A}" type="slidenum">
              <a:rPr lang="en-GB" sz="1000" smtClean="0"/>
              <a:pPr/>
              <a:t>‹#›</a:t>
            </a:fld>
            <a:endParaRPr lang="en-GB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8" r:id="rId2"/>
    <p:sldLayoutId id="2147483704" r:id="rId3"/>
    <p:sldLayoutId id="2147483701" r:id="rId4"/>
    <p:sldLayoutId id="2147483705" r:id="rId5"/>
    <p:sldLayoutId id="2147483706" r:id="rId6"/>
    <p:sldLayoutId id="2147483711" r:id="rId7"/>
    <p:sldLayoutId id="2147483715" r:id="rId8"/>
    <p:sldLayoutId id="2147483789" r:id="rId9"/>
    <p:sldLayoutId id="2147483790" r:id="rId10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550F61-701C-458E-9C25-AA7CB6341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6C42B9-3D93-4CF9-9489-90B27FD91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C972A-23C8-4914-AD38-9D85600FDC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255AC-8077-4DCC-91F9-A0484F6548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3D4B1-990A-48BB-83C3-94C8B3C8B1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hthoek 55">
            <a:extLst>
              <a:ext uri="{FF2B5EF4-FFF2-40B4-BE49-F238E27FC236}">
                <a16:creationId xmlns:a16="http://schemas.microsoft.com/office/drawing/2014/main" id="{32B0A128-1E1C-42C9-96A3-6BA0C37AB3C4}"/>
              </a:ext>
            </a:extLst>
          </p:cNvPr>
          <p:cNvSpPr/>
          <p:nvPr userDrawn="1"/>
        </p:nvSpPr>
        <p:spPr bwMode="white">
          <a:xfrm>
            <a:off x="0" y="0"/>
            <a:ext cx="9144000" cy="1346400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accent1"/>
              </a:solidFill>
              <a:highlight>
                <a:srgbClr val="FFFF00"/>
              </a:highlight>
              <a:ea typeface="Arial" charset="0"/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D9B0F2-4350-4644-A728-8A1F82F1D144}"/>
              </a:ext>
            </a:extLst>
          </p:cNvPr>
          <p:cNvSpPr txBox="1"/>
          <p:nvPr userDrawn="1"/>
        </p:nvSpPr>
        <p:spPr>
          <a:xfrm>
            <a:off x="8747760" y="6608618"/>
            <a:ext cx="396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E10333D-3632-4070-8022-5E40116BD47A}" type="slidenum">
              <a:rPr lang="en-GB" sz="1000" smtClean="0"/>
              <a:pPr/>
              <a:t>‹#›</a:t>
            </a:fld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925897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.jpeg"/><Relationship Id="rId5" Type="http://schemas.openxmlformats.org/officeDocument/2006/relationships/hyperlink" Target="https://www.calbhbc.org/uploads/5/8/5/3/58536227/calbhbc_wic_for_behavioral_health_boards_january_2025_update_rev_1.pdf" TargetMode="External"/><Relationship Id="rId4" Type="http://schemas.openxmlformats.org/officeDocument/2006/relationships/hyperlink" Target="http://www.calbhbc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bhbc.org/uploads/5/8/5/3/58536227/calbhbc_wic_for_behavioral_health_boards_january_2025_update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://leginfo.legislature.ca.gov/faces/codes_displaySection.xhtml?sectionNum=5600.&amp;lawCode=WIC" TargetMode="External"/><Relationship Id="rId7" Type="http://schemas.openxmlformats.org/officeDocument/2006/relationships/hyperlink" Target="https://www.calbhbc.org/uploads/5/8/5/3/58536227/calbhbc_wic_for_behavioral_health_boards_january_2025_update_rev_1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Relationship Id="rId6" Type="http://schemas.openxmlformats.org/officeDocument/2006/relationships/hyperlink" Target="https://www.calbhbc.org/uploads/5/8/5/3/58536227/calbhbc_wic_for_behavioral_health_boards_january_2025_updates.pdf" TargetMode="External"/><Relationship Id="rId5" Type="http://schemas.openxmlformats.org/officeDocument/2006/relationships/hyperlink" Target="http://www.calbhbc.org/legislation-mhb-wic" TargetMode="External"/><Relationship Id="rId4" Type="http://schemas.openxmlformats.org/officeDocument/2006/relationships/hyperlink" Target="https://leginfo.legislature.ca.gov/faces/codes_displaySection.xhtml?sectionNum=5963.03.&amp;lawCode=WI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bhbc.org/bhsasir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4.JPG"/><Relationship Id="rId4" Type="http://schemas.openxmlformats.org/officeDocument/2006/relationships/hyperlink" Target="https://www.calbhbc.org/bhsasir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L_VvnNyLsB61wmtGNG9ShWa1LnFhgbPhqtQofJnCWzA/edit?usp=sharing" TargetMode="External"/><Relationship Id="rId7" Type="http://schemas.openxmlformats.org/officeDocument/2006/relationships/hyperlink" Target="http://www.calbhbc.org/templatessample-doc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Relationship Id="rId6" Type="http://schemas.openxmlformats.org/officeDocument/2006/relationships/hyperlink" Target="https://www.calbhbc.org/membership-guide.html" TargetMode="External"/><Relationship Id="rId5" Type="http://schemas.openxmlformats.org/officeDocument/2006/relationships/hyperlink" Target="https://www.calbhbc.org/uploads/5/8/5/3/58536227/bylaws__sample_.pdf" TargetMode="External"/><Relationship Id="rId4" Type="http://schemas.openxmlformats.org/officeDocument/2006/relationships/hyperlink" Target="https://www.calbhbc.org/uploads/5/8/5/3/58536227/bylaws__sample_.doc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bhbc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1676400"/>
            <a:ext cx="9144000" cy="381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500" dirty="0">
              <a:latin typeface="+mj-lt"/>
            </a:endParaRPr>
          </a:p>
        </p:txBody>
      </p:sp>
      <p:sp>
        <p:nvSpPr>
          <p:cNvPr id="32828" name="Rectangle 60">
            <a:extLst>
              <a:ext uri="{FF2B5EF4-FFF2-40B4-BE49-F238E27FC236}">
                <a16:creationId xmlns:a16="http://schemas.microsoft.com/office/drawing/2014/main" id="{A2424B64-0EB4-41C2-AAA2-1252C400551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2667000"/>
            <a:ext cx="9144000" cy="3091416"/>
          </a:xfrm>
          <a:noFill/>
        </p:spPr>
        <p:txBody>
          <a:bodyPr wrap="square" tIns="91440" bIns="91440" anchor="t" anchorCtr="0">
            <a:noAutofit/>
          </a:bodyPr>
          <a:lstStyle/>
          <a:p>
            <a:pPr marL="1319213" indent="-352425" algn="l">
              <a:lnSpc>
                <a:spcPct val="100000"/>
              </a:lnSpc>
              <a:tabLst>
                <a:tab pos="2057400" algn="l"/>
              </a:tabLst>
            </a:pPr>
            <a:r>
              <a:rPr lang="en-US" altLang="en-US" sz="2000" dirty="0">
                <a:solidFill>
                  <a:srgbClr val="1D4971"/>
                </a:solidFill>
                <a:latin typeface="+mn-lt"/>
                <a:cs typeface="Arial" panose="020B0604020202020204" pitchFamily="34" charset="0"/>
              </a:rPr>
              <a:t>	</a:t>
            </a:r>
            <a:br>
              <a:rPr lang="en-US" altLang="en-US" sz="2000" dirty="0">
                <a:solidFill>
                  <a:srgbClr val="1D4971"/>
                </a:solidFill>
                <a:latin typeface="+mn-lt"/>
                <a:cs typeface="Arial" panose="020B0604020202020204" pitchFamily="34" charset="0"/>
              </a:rPr>
            </a:br>
            <a:r>
              <a:rPr lang="en-US" altLang="en-US" sz="1800" dirty="0">
                <a:solidFill>
                  <a:srgbClr val="1D4971"/>
                </a:solidFill>
                <a:latin typeface="+mn-lt"/>
                <a:cs typeface="Arial" panose="020B0604020202020204" pitchFamily="34" charset="0"/>
              </a:rPr>
              <a:t>1. Changes to CA Welfare &amp; Institutions Code (WIC) </a:t>
            </a:r>
            <a:br>
              <a:rPr lang="en-US" altLang="en-US" sz="1800" dirty="0">
                <a:solidFill>
                  <a:srgbClr val="1D4971"/>
                </a:solidFill>
                <a:latin typeface="+mn-lt"/>
                <a:cs typeface="Arial" panose="020B0604020202020204" pitchFamily="34" charset="0"/>
              </a:rPr>
            </a:br>
            <a:r>
              <a:rPr lang="en-US" altLang="en-US" sz="1800" dirty="0">
                <a:solidFill>
                  <a:srgbClr val="1D4971"/>
                </a:solidFill>
                <a:latin typeface="+mn-lt"/>
                <a:cs typeface="Arial" panose="020B0604020202020204" pitchFamily="34" charset="0"/>
              </a:rPr>
              <a:t>     impacting local boards/commissions</a:t>
            </a:r>
            <a:br>
              <a:rPr lang="en-US" altLang="en-US" sz="1800" dirty="0">
                <a:solidFill>
                  <a:srgbClr val="1D4971"/>
                </a:solidFill>
                <a:latin typeface="+mn-lt"/>
                <a:cs typeface="Arial" panose="020B0604020202020204" pitchFamily="34" charset="0"/>
              </a:rPr>
            </a:br>
            <a:br>
              <a:rPr lang="en-US" altLang="en-US" sz="1800" dirty="0">
                <a:solidFill>
                  <a:srgbClr val="1D4971"/>
                </a:solidFill>
                <a:latin typeface="+mn-lt"/>
                <a:cs typeface="Arial" panose="020B0604020202020204" pitchFamily="34" charset="0"/>
              </a:rPr>
            </a:br>
            <a:r>
              <a:rPr lang="en-US" altLang="en-US" sz="1800" dirty="0">
                <a:solidFill>
                  <a:srgbClr val="1D4971"/>
                </a:solidFill>
                <a:latin typeface="+mn-lt"/>
                <a:cs typeface="Arial" panose="020B0604020202020204" pitchFamily="34" charset="0"/>
              </a:rPr>
              <a:t>2. Changes to Stakeholder Involvement Requirements</a:t>
            </a:r>
            <a:br>
              <a:rPr lang="en-US" altLang="en-US" sz="1800" dirty="0">
                <a:solidFill>
                  <a:schemeClr val="accent5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</a:br>
            <a:endParaRPr lang="en-US" altLang="en-US" sz="14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-1"/>
            <a:ext cx="9144000" cy="137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027" y="376519"/>
            <a:ext cx="4165945" cy="1023384"/>
          </a:xfrm>
          <a:prstGeom prst="rect">
            <a:avLst/>
          </a:prstGeom>
        </p:spPr>
      </p:pic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45568293-64D1-4CFD-AF7C-3AD9338683AB}"/>
              </a:ext>
            </a:extLst>
          </p:cNvPr>
          <p:cNvSpPr txBox="1">
            <a:spLocks/>
          </p:cNvSpPr>
          <p:nvPr/>
        </p:nvSpPr>
        <p:spPr>
          <a:xfrm>
            <a:off x="76200" y="5671274"/>
            <a:ext cx="8839200" cy="80571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The California Association of Local Behavioral Health Boards/Commissions (CALBHB/C) supports the work of CA’s 59 local mental/behavioral health boards &amp; commissions. </a:t>
            </a:r>
            <a:r>
              <a:rPr lang="en-US" sz="17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  <a:hlinkClick r:id="rId4"/>
              </a:rPr>
              <a:t>www.calbhbc.org</a:t>
            </a:r>
            <a:r>
              <a:rPr lang="en-US" sz="17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endParaRPr lang="en-US" sz="1700" u="sng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8FD106-9BA3-7E69-9B1D-2573B529F9BD}"/>
              </a:ext>
            </a:extLst>
          </p:cNvPr>
          <p:cNvSpPr txBox="1"/>
          <p:nvPr/>
        </p:nvSpPr>
        <p:spPr>
          <a:xfrm>
            <a:off x="0" y="1521858"/>
            <a:ext cx="9144000" cy="8903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tIns="91440" bIns="91440" rtlCol="0" anchor="ctr">
            <a:noAutofit/>
          </a:bodyPr>
          <a:lstStyle/>
          <a:p>
            <a:pPr algn="ctr">
              <a:spcAft>
                <a:spcPts val="500"/>
              </a:spcAft>
            </a:pPr>
            <a:r>
              <a:rPr lang="en-US" sz="1900" b="1" dirty="0">
                <a:solidFill>
                  <a:schemeClr val="bg1"/>
                </a:solidFill>
              </a:rPr>
              <a:t>Proposition 1 Updates: </a:t>
            </a:r>
          </a:p>
          <a:p>
            <a:pPr algn="ctr">
              <a:spcAft>
                <a:spcPts val="500"/>
              </a:spcAft>
            </a:pPr>
            <a:r>
              <a:rPr lang="en-US" dirty="0">
                <a:solidFill>
                  <a:schemeClr val="bg1"/>
                </a:solidFill>
              </a:rPr>
              <a:t>Key Changes impacting CA’s Local Mental/Behavioral Health Boards/Commissions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3F02791-18A9-A194-7E89-63E3B9AB767A}"/>
              </a:ext>
            </a:extLst>
          </p:cNvPr>
          <p:cNvCxnSpPr/>
          <p:nvPr/>
        </p:nvCxnSpPr>
        <p:spPr>
          <a:xfrm>
            <a:off x="486837" y="5562600"/>
            <a:ext cx="79713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Picture">
            <a:hlinkClick r:id="rId5"/>
            <a:extLst>
              <a:ext uri="{FF2B5EF4-FFF2-40B4-BE49-F238E27FC236}">
                <a16:creationId xmlns:a16="http://schemas.microsoft.com/office/drawing/2014/main" id="{BDF7B8B8-5759-0F3B-532D-56365F9EFA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773326"/>
            <a:ext cx="1220118" cy="1570074"/>
          </a:xfrm>
          <a:prstGeom prst="rect">
            <a:avLst/>
          </a:prstGeom>
          <a:noFill/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9823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" y="1447800"/>
            <a:ext cx="8823959" cy="487680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800" b="1" u="sng" dirty="0">
                <a:ea typeface="Calibri" panose="020F0502020204030204" pitchFamily="34" charset="0"/>
                <a:hlinkClick r:id="rId3"/>
              </a:rPr>
              <a:t>WIC Update – Effective January 1, 2025</a:t>
            </a:r>
            <a:r>
              <a:rPr lang="en-US" sz="1800" b="1" dirty="0">
                <a:ea typeface="Calibri" panose="020F0502020204030204" pitchFamily="34" charset="0"/>
              </a:rPr>
              <a:t> 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>
                <a:ea typeface="Calibri" panose="020F0502020204030204" pitchFamily="34" charset="0"/>
              </a:rPr>
              <a:t>Membership rosters and bylaws should be updated to reflect changes from Proposition 1 (the Behavioral Health Services Act). </a:t>
            </a:r>
            <a:r>
              <a:rPr lang="en-US" sz="1800" i="1" dirty="0">
                <a:ea typeface="Calibri" panose="020F0502020204030204" pitchFamily="34" charset="0"/>
              </a:rPr>
              <a:t>Summary of changes:</a:t>
            </a:r>
          </a:p>
          <a:p>
            <a:pPr>
              <a:lnSpc>
                <a:spcPct val="100000"/>
              </a:lnSpc>
              <a:buFont typeface="+mj-lt"/>
              <a:buAutoNum type="arabicPeriod"/>
            </a:pP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Youth Membership Requirement</a:t>
            </a:r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: 5604. (2)(B)(</a:t>
            </a:r>
            <a:r>
              <a:rPr lang="en-US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) Fifty percent of the board membership shall be consumers, or the parents, spouses, siblings, or adult children of consumers, who are receiving or have received behavioral health services.</a:t>
            </a:r>
            <a:r>
              <a:rPr lang="en-US" sz="1800" u="sng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 One of these members shall be an individual who is 25 years of age or younger</a:t>
            </a:r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  (ii) At least 20 percent of the total membership shall be consumers, and at least 20 percent shall be families of consumers.</a:t>
            </a:r>
            <a:br>
              <a:rPr lang="en-US" sz="1800" dirty="0">
                <a:ea typeface="Calibri" panose="020F0502020204030204" pitchFamily="34" charset="0"/>
              </a:rPr>
            </a:br>
            <a:endParaRPr lang="en-US" sz="1400" dirty="0"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  <a:buFont typeface="+mj-lt"/>
              <a:buAutoNum type="arabicPeriod"/>
            </a:pP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Local Education Agency Membership Requirement</a:t>
            </a:r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: 5604. (2)(D) (</a:t>
            </a:r>
            <a:r>
              <a:rPr lang="en-US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) At least one member of the board shall be an employee of a local education agency.</a:t>
            </a:r>
            <a:r>
              <a:rPr lang="en-US" sz="1800" dirty="0">
                <a:ea typeface="Calibri" panose="020F0502020204030204" pitchFamily="34" charset="0"/>
              </a:rPr>
              <a:t> </a:t>
            </a:r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(ii) To comply with clause (</a:t>
            </a:r>
            <a:r>
              <a:rPr lang="en-US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), a county shall notify its county office of education about vacancies on the board.</a:t>
            </a:r>
            <a:br>
              <a:rPr lang="en-US" sz="1800" dirty="0">
                <a:ea typeface="Calibri" panose="020F0502020204030204" pitchFamily="34" charset="0"/>
              </a:rPr>
            </a:br>
            <a:endParaRPr lang="en-US" sz="1400" dirty="0"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"</a:t>
            </a: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Mental</a:t>
            </a:r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" is changed to "</a:t>
            </a: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Behavioral</a:t>
            </a:r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“ and advising regarding "</a:t>
            </a: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substance use disorder</a:t>
            </a:r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" is added within the duties.</a:t>
            </a:r>
            <a:endParaRPr lang="en-US" sz="1800" dirty="0">
              <a:ea typeface="Calibri" panose="020F050202020403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A2F6DD-1C93-F11A-84E8-A6A28D6B130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0482" y="239344"/>
            <a:ext cx="8442960" cy="101875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altLang="en-US" sz="2000" b="0" dirty="0"/>
              <a:t>Proposition 1:  </a:t>
            </a:r>
            <a:r>
              <a:rPr lang="en-US" altLang="en-US" dirty="0"/>
              <a:t>BHSA</a:t>
            </a:r>
          </a:p>
          <a:p>
            <a:pPr algn="ctr">
              <a:lnSpc>
                <a:spcPct val="100000"/>
              </a:lnSpc>
            </a:pPr>
            <a:r>
              <a:rPr lang="en-US" sz="2000" b="0" dirty="0"/>
              <a:t>Updates for local mental/behavioral health boards/commissions</a:t>
            </a:r>
          </a:p>
          <a:p>
            <a:endParaRPr lang="en-US" sz="2000" dirty="0"/>
          </a:p>
        </p:txBody>
      </p:sp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E0407C72-D77F-BB26-0BFE-166CCAE6F622}"/>
              </a:ext>
            </a:extLst>
          </p:cNvPr>
          <p:cNvSpPr txBox="1">
            <a:spLocks/>
          </p:cNvSpPr>
          <p:nvPr/>
        </p:nvSpPr>
        <p:spPr>
          <a:xfrm>
            <a:off x="290558" y="147068"/>
            <a:ext cx="8415251" cy="997527"/>
          </a:xfrm>
          <a:prstGeom prst="rect">
            <a:avLst/>
          </a:prstGeom>
        </p:spPr>
        <p:txBody>
          <a:bodyPr vert="horz" lIns="0" tIns="45720" rIns="91440" bIns="45720" rtlCol="0" anchor="ctr" anchorCtr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b="1" kern="1200" cap="none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25484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8" y="152400"/>
            <a:ext cx="8415251" cy="997527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altLang="en-US" sz="2000" b="1" dirty="0"/>
              <a:t>CA Welfare &amp; Institutions Code (WIC) Updates</a:t>
            </a:r>
          </a:p>
          <a:p>
            <a:pPr algn="ctr">
              <a:lnSpc>
                <a:spcPct val="100000"/>
              </a:lnSpc>
            </a:pPr>
            <a:r>
              <a:rPr lang="en-US" sz="1800" i="0" dirty="0">
                <a:solidFill>
                  <a:srgbClr val="222222"/>
                </a:solidFill>
                <a:effectLst/>
                <a:highlight>
                  <a:srgbClr val="E8E9ED"/>
                </a:highlight>
              </a:rPr>
              <a:t> CA WIC: ​​</a:t>
            </a:r>
            <a:r>
              <a:rPr lang="en-US" sz="1800" i="0" u="none" strike="noStrike" dirty="0">
                <a:solidFill>
                  <a:srgbClr val="24678D"/>
                </a:solidFill>
                <a:effectLst/>
                <a:highlight>
                  <a:srgbClr val="E8E9ED"/>
                </a:highlight>
                <a:hlinkClick r:id="rId3"/>
              </a:rPr>
              <a:t>5600 - 5623</a:t>
            </a:r>
            <a:r>
              <a:rPr lang="en-US" sz="1800" i="0" dirty="0">
                <a:solidFill>
                  <a:srgbClr val="222222"/>
                </a:solidFill>
                <a:effectLst/>
                <a:highlight>
                  <a:srgbClr val="E8E9ED"/>
                </a:highlight>
              </a:rPr>
              <a:t>    </a:t>
            </a:r>
            <a:r>
              <a:rPr lang="en-US" sz="1800" i="0" u="none" strike="noStrike" dirty="0">
                <a:solidFill>
                  <a:srgbClr val="24678D"/>
                </a:solidFill>
                <a:effectLst/>
                <a:highlight>
                  <a:srgbClr val="E8E9ED"/>
                </a:highlight>
                <a:hlinkClick r:id="rId3"/>
              </a:rPr>
              <a:t>5650-5667</a:t>
            </a:r>
            <a:r>
              <a:rPr lang="en-US" sz="1800" i="0" dirty="0">
                <a:solidFill>
                  <a:srgbClr val="222222"/>
                </a:solidFill>
                <a:effectLst/>
                <a:highlight>
                  <a:srgbClr val="E8E9ED"/>
                </a:highlight>
              </a:rPr>
              <a:t>    </a:t>
            </a:r>
            <a:r>
              <a:rPr lang="en-US" sz="1800" i="0" u="none" strike="noStrike" dirty="0">
                <a:solidFill>
                  <a:srgbClr val="24678D"/>
                </a:solidFill>
                <a:effectLst/>
                <a:highlight>
                  <a:srgbClr val="E8E9ED"/>
                </a:highlight>
                <a:hlinkClick r:id="rId4"/>
              </a:rPr>
              <a:t>5963.03</a:t>
            </a:r>
            <a:endParaRPr lang="en-US" altLang="en-US" dirty="0"/>
          </a:p>
        </p:txBody>
      </p:sp>
      <p:sp>
        <p:nvSpPr>
          <p:cNvPr id="5" name="AutoShape 4" descr="MHB Stationery Mem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429000" y="2365205"/>
            <a:ext cx="5157651" cy="212759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2000" b="1" dirty="0">
                <a:solidFill>
                  <a:srgbClr val="3762AF"/>
                </a:solidFill>
              </a:rPr>
              <a:t>WIC for local BH Boards/Commissions</a:t>
            </a:r>
          </a:p>
          <a:p>
            <a:pPr algn="ctr"/>
            <a:r>
              <a:rPr lang="en-US" sz="2000" b="1" dirty="0">
                <a:solidFill>
                  <a:srgbClr val="3762AF"/>
                </a:solidFill>
              </a:rPr>
              <a:t>take effect January 1, 2025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Webpage</a:t>
            </a:r>
            <a:r>
              <a:rPr lang="en-US" sz="2000" dirty="0"/>
              <a:t>:  </a:t>
            </a:r>
            <a:r>
              <a:rPr lang="en-US" sz="2000" dirty="0">
                <a:hlinkClick r:id="rId5"/>
              </a:rPr>
              <a:t>www.calbhbc.org/legislation-mhb-wic</a:t>
            </a:r>
            <a:r>
              <a:rPr lang="en-US" sz="2000" dirty="0"/>
              <a:t>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Document: </a:t>
            </a:r>
            <a:r>
              <a:rPr lang="en-US" sz="2000" dirty="0">
                <a:hlinkClick r:id="rId6"/>
              </a:rPr>
              <a:t>WIC PDF</a:t>
            </a:r>
            <a:endParaRPr lang="en-US" sz="2000" dirty="0"/>
          </a:p>
          <a:p>
            <a:pPr marL="742950" lvl="1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1026" name="Picture 2" descr="Picture">
            <a:hlinkClick r:id="rId7"/>
            <a:extLst>
              <a:ext uri="{FF2B5EF4-FFF2-40B4-BE49-F238E27FC236}">
                <a16:creationId xmlns:a16="http://schemas.microsoft.com/office/drawing/2014/main" id="{74D24043-A184-32B1-96EC-302055161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102425"/>
            <a:ext cx="1480392" cy="1905001"/>
          </a:xfrm>
          <a:prstGeom prst="rect">
            <a:avLst/>
          </a:prstGeom>
          <a:noFill/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4407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0558" y="147068"/>
            <a:ext cx="8415251" cy="997527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altLang="en-US" b="0" dirty="0">
                <a:latin typeface="+mn-lt"/>
                <a:cs typeface="Arial" panose="020B0604020202020204" pitchFamily="34" charset="0"/>
              </a:rPr>
              <a:t>Proposition 1:  </a:t>
            </a:r>
            <a:r>
              <a:rPr lang="en-US" altLang="en-US" dirty="0">
                <a:latin typeface="+mn-lt"/>
                <a:cs typeface="Arial" panose="020B0604020202020204" pitchFamily="34" charset="0"/>
              </a:rPr>
              <a:t>Local </a:t>
            </a:r>
            <a:r>
              <a:rPr lang="en-US" altLang="en-US" sz="2700" b="1" dirty="0">
                <a:latin typeface="+mn-lt"/>
                <a:cs typeface="Arial" panose="020B0604020202020204" pitchFamily="34" charset="0"/>
              </a:rPr>
              <a:t>Stakeholder Involvement</a:t>
            </a:r>
          </a:p>
          <a:p>
            <a:pPr algn="ctr">
              <a:lnSpc>
                <a:spcPct val="100000"/>
              </a:lnSpc>
            </a:pPr>
            <a:r>
              <a:rPr lang="en-US" b="0" dirty="0">
                <a:latin typeface="+mn-lt"/>
              </a:rPr>
              <a:t>BHSA “Integrated Plan” Changes</a:t>
            </a:r>
            <a:endParaRPr lang="en-US" b="0" dirty="0"/>
          </a:p>
        </p:txBody>
      </p:sp>
      <p:sp>
        <p:nvSpPr>
          <p:cNvPr id="5" name="AutoShape 4" descr="MHB Stationery Mem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AE99C2-140E-BFB9-8136-D17EC09EC1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95400"/>
            <a:ext cx="9144000" cy="462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816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8" y="152400"/>
            <a:ext cx="8415251" cy="997527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altLang="en-US" sz="2000" b="1" dirty="0"/>
              <a:t>BHSA: Stakeholder Involvement Requirements</a:t>
            </a:r>
          </a:p>
          <a:p>
            <a:pPr algn="ctr">
              <a:lnSpc>
                <a:spcPct val="100000"/>
              </a:lnSpc>
            </a:pPr>
            <a:r>
              <a:rPr lang="en-US" altLang="en-US" sz="2000" dirty="0"/>
              <a:t>(2-Page Document)</a:t>
            </a:r>
            <a:endParaRPr lang="en-US" altLang="en-US" sz="2000" b="1" dirty="0"/>
          </a:p>
        </p:txBody>
      </p:sp>
      <p:sp>
        <p:nvSpPr>
          <p:cNvPr id="5" name="AutoShape 4" descr="MHB Stationery Mem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429000" y="2365205"/>
            <a:ext cx="5157651" cy="212759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2000" b="1" dirty="0">
                <a:solidFill>
                  <a:srgbClr val="3762AF"/>
                </a:solidFill>
              </a:rPr>
              <a:t>BHSA Stakeholder Involvement Requirements</a:t>
            </a:r>
          </a:p>
          <a:p>
            <a:pPr algn="ctr"/>
            <a:r>
              <a:rPr lang="en-US" sz="2000" b="1" dirty="0">
                <a:solidFill>
                  <a:srgbClr val="3762AF"/>
                </a:solidFill>
              </a:rPr>
              <a:t>take effect January 1, 2025</a:t>
            </a:r>
          </a:p>
          <a:p>
            <a:pPr algn="ctr">
              <a:lnSpc>
                <a:spcPct val="150000"/>
              </a:lnSpc>
            </a:pPr>
            <a:r>
              <a:rPr lang="en-US" sz="2000" dirty="0">
                <a:hlinkClick r:id="rId3"/>
              </a:rPr>
              <a:t>www.calbhbc.org/bhsasir</a:t>
            </a:r>
            <a:r>
              <a:rPr lang="en-US" sz="2000" dirty="0"/>
              <a:t> </a:t>
            </a:r>
          </a:p>
        </p:txBody>
      </p:sp>
      <p:pic>
        <p:nvPicPr>
          <p:cNvPr id="1026" name="Picture 2">
            <a:hlinkClick r:id="rId4"/>
            <a:extLst>
              <a:ext uri="{FF2B5EF4-FFF2-40B4-BE49-F238E27FC236}">
                <a16:creationId xmlns:a16="http://schemas.microsoft.com/office/drawing/2014/main" id="{74D24043-A184-32B1-96EC-302055161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14400" y="2102425"/>
            <a:ext cx="2302997" cy="3027327"/>
          </a:xfrm>
          <a:prstGeom prst="rect">
            <a:avLst/>
          </a:prstGeom>
          <a:noFill/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88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8" y="152400"/>
            <a:ext cx="8415251" cy="997527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altLang="en-US" sz="2000" b="1" dirty="0"/>
              <a:t>Additional Resources:</a:t>
            </a:r>
          </a:p>
        </p:txBody>
      </p:sp>
      <p:sp>
        <p:nvSpPr>
          <p:cNvPr id="5" name="AutoShape 4" descr="MHB Stationery Mem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93174" y="1828800"/>
            <a:ext cx="5157651" cy="212759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200000"/>
              </a:lnSpc>
            </a:pPr>
            <a:r>
              <a:rPr lang="en-US" sz="2400" b="1" dirty="0">
                <a:solidFill>
                  <a:srgbClr val="3762AF"/>
                </a:solidFill>
              </a:rPr>
              <a:t>Bylaws</a:t>
            </a:r>
            <a:r>
              <a:rPr lang="en-US" sz="2000" dirty="0">
                <a:solidFill>
                  <a:srgbClr val="3762AF"/>
                </a:solidFill>
              </a:rPr>
              <a:t> (Sample) </a:t>
            </a:r>
            <a:r>
              <a:rPr lang="en-US" sz="2000" b="0" i="0" dirty="0">
                <a:solidFill>
                  <a:srgbClr val="3762AF"/>
                </a:solidFill>
                <a:effectLst/>
                <a:latin typeface="Maven Pro"/>
              </a:rPr>
              <a:t> (</a:t>
            </a:r>
            <a:r>
              <a:rPr lang="en-US" sz="2000" b="0" i="0" u="none" strike="noStrike" dirty="0">
                <a:solidFill>
                  <a:srgbClr val="3762AF"/>
                </a:solidFill>
                <a:effectLst/>
                <a:latin typeface="Maven Pro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Google Doc</a:t>
            </a:r>
            <a:r>
              <a:rPr lang="en-US" sz="2000" b="0" i="0" dirty="0">
                <a:solidFill>
                  <a:srgbClr val="3762AF"/>
                </a:solidFill>
                <a:effectLst/>
                <a:latin typeface="Maven Pro"/>
              </a:rPr>
              <a:t>)  (</a:t>
            </a:r>
            <a:r>
              <a:rPr lang="en-US" sz="2000" b="0" i="0" u="none" strike="noStrike" dirty="0">
                <a:solidFill>
                  <a:srgbClr val="3762AF"/>
                </a:solidFill>
                <a:effectLst/>
                <a:latin typeface="Maven Pro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Word</a:t>
            </a:r>
            <a:r>
              <a:rPr lang="en-US" sz="2000" b="0" i="0" dirty="0">
                <a:solidFill>
                  <a:srgbClr val="3762AF"/>
                </a:solidFill>
                <a:effectLst/>
                <a:latin typeface="Maven Pro"/>
              </a:rPr>
              <a:t>)  </a:t>
            </a:r>
            <a:r>
              <a:rPr lang="en-US" sz="2000" b="0" i="0" u="none" strike="noStrike" dirty="0">
                <a:solidFill>
                  <a:srgbClr val="3762AF"/>
                </a:solidFill>
                <a:effectLst/>
                <a:latin typeface="Maven Pro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(PDF</a:t>
            </a:r>
            <a:r>
              <a:rPr lang="en-US" sz="2000" b="0" i="0" dirty="0">
                <a:solidFill>
                  <a:srgbClr val="3762AF"/>
                </a:solidFill>
                <a:effectLst/>
                <a:latin typeface="Maven Pro"/>
              </a:rPr>
              <a:t>)</a:t>
            </a:r>
            <a:endParaRPr lang="en-US" sz="2000" dirty="0">
              <a:solidFill>
                <a:srgbClr val="3762AF"/>
              </a:solidFill>
            </a:endParaRPr>
          </a:p>
          <a:p>
            <a:pPr>
              <a:lnSpc>
                <a:spcPct val="200000"/>
              </a:lnSpc>
            </a:pPr>
            <a:r>
              <a:rPr lang="en-US" sz="2400" b="1" dirty="0">
                <a:solidFill>
                  <a:srgbClr val="3762AF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Membership Guide</a:t>
            </a:r>
            <a:r>
              <a:rPr lang="en-US" sz="2400" b="1" dirty="0">
                <a:solidFill>
                  <a:srgbClr val="3762AF"/>
                </a:solidFill>
              </a:rPr>
              <a:t> </a:t>
            </a:r>
            <a:r>
              <a:rPr lang="en-US" sz="2000" dirty="0">
                <a:solidFill>
                  <a:srgbClr val="3762AF"/>
                </a:solidFill>
              </a:rPr>
              <a:t>(Sample)</a:t>
            </a:r>
          </a:p>
          <a:p>
            <a:pPr algn="ctr">
              <a:lnSpc>
                <a:spcPct val="150000"/>
              </a:lnSpc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000" dirty="0">
                <a:hlinkClick r:id="rId7"/>
              </a:rPr>
              <a:t>www.calbhbc.org/templatessample-docs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7932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4675664-B8B2-48AC-A951-853F2DFD8C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5016" y="5867400"/>
            <a:ext cx="8458200" cy="609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CA Association of Local Behavioral Health Boards and Commissions, CALBHB/C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www.calbhbc.org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C562B34-1839-45F6-86C4-1DEA5E5DE8DB}"/>
              </a:ext>
            </a:extLst>
          </p:cNvPr>
          <p:cNvSpPr txBox="1">
            <a:spLocks/>
          </p:cNvSpPr>
          <p:nvPr/>
        </p:nvSpPr>
        <p:spPr>
          <a:xfrm>
            <a:off x="277091" y="244895"/>
            <a:ext cx="8562109" cy="10574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63216" y="2197710"/>
            <a:ext cx="706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Thank you to everyone who </a:t>
            </a:r>
            <a:r>
              <a:rPr lang="en-US" sz="2400" b="1" i="1" dirty="0">
                <a:solidFill>
                  <a:schemeClr val="accent5">
                    <a:lumMod val="50000"/>
                  </a:schemeClr>
                </a:solidFill>
              </a:rPr>
              <a:t>serves on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or</a:t>
            </a:r>
          </a:p>
          <a:p>
            <a:pPr algn="ctr"/>
            <a:r>
              <a:rPr lang="en-US" sz="2400" b="1" i="1" dirty="0">
                <a:solidFill>
                  <a:schemeClr val="accent5">
                    <a:lumMod val="50000"/>
                  </a:schemeClr>
                </a:solidFill>
              </a:rPr>
              <a:t>supports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the work of California’s 59 local mental/behavioral health boards/commissions!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781" y="4419601"/>
            <a:ext cx="5273254" cy="1295400"/>
          </a:xfrm>
          <a:prstGeom prst="rect">
            <a:avLst/>
          </a:prstGeom>
        </p:spPr>
      </p:pic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52BD78A1-FF9E-488C-A164-4D761D3A87B8}"/>
              </a:ext>
            </a:extLst>
          </p:cNvPr>
          <p:cNvSpPr txBox="1">
            <a:spLocks/>
          </p:cNvSpPr>
          <p:nvPr/>
        </p:nvSpPr>
        <p:spPr>
          <a:xfrm>
            <a:off x="332508" y="152400"/>
            <a:ext cx="8415251" cy="9975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822515409"/>
      </p:ext>
    </p:extLst>
  </p:cSld>
  <p:clrMapOvr>
    <a:masterClrMapping/>
  </p:clrMapOvr>
</p:sld>
</file>

<file path=ppt/theme/theme1.xml><?xml version="1.0" encoding="utf-8"?>
<a:theme xmlns:a="http://schemas.openxmlformats.org/drawingml/2006/main" name="SALES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>
          <a:defRPr sz="2500" dirty="0">
            <a:latin typeface="+mj-lt"/>
          </a:defRPr>
        </a:defPPr>
      </a:lstStyle>
    </a:spDef>
    <a:lnDef>
      <a:spPr>
        <a:ln w="38100" cmpd="sng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Archived xmlns="4a625457-d415-4713-8878-0e94683a4cb4">No</Archived>
    <Dupe xmlns="4a625457-d415-4713-8878-0e94683a4cb4" xsi:nil="true"/>
    <Document_x0020_Type xmlns="4a625457-d415-4713-8878-0e94683a4cb4">Resources</Document_x0020_Type>
    <Category_x0020_Drop_x0020_Down xmlns="4a625457-d415-4713-8878-0e94683a4cb4">Overview</Category_x0020_Drop_x0020_Down>
    <Level_x0020_2 xmlns="4a625457-d415-4713-8878-0e94683a4cb4">Template</Level_x0020_2>
    <Topic xmlns="4a625457-d415-4713-8878-0e94683a4cb4">Corporate Materials</Topic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00A4A7D6191A4EACDFFCA523159E1B" ma:contentTypeVersion="19" ma:contentTypeDescription="Create a new document." ma:contentTypeScope="" ma:versionID="7b48e4d111c14305c2876300d33ca8b2">
  <xsd:schema xmlns:xsd="http://www.w3.org/2001/XMLSchema" xmlns:p="http://schemas.microsoft.com/office/2006/metadata/properties" xmlns:ns2="4a625457-d415-4713-8878-0e94683a4cb4" targetNamespace="http://schemas.microsoft.com/office/2006/metadata/properties" ma:root="true" ma:fieldsID="cc3cd160b4301a0755c8a243e4911101" ns2:_="">
    <xsd:import namespace="4a625457-d415-4713-8878-0e94683a4cb4"/>
    <xsd:element name="properties">
      <xsd:complexType>
        <xsd:sequence>
          <xsd:element name="documentManagement">
            <xsd:complexType>
              <xsd:all>
                <xsd:element ref="ns2:Document_x0020_Type" minOccurs="0"/>
                <xsd:element ref="ns2:Level_x0020_2" minOccurs="0"/>
                <xsd:element ref="ns2:Topic" minOccurs="0"/>
                <xsd:element ref="ns2:Dupe" minOccurs="0"/>
                <xsd:element ref="ns2:Archived" minOccurs="0"/>
                <xsd:element ref="ns2:Category_x0020_Drop_x0020_Dow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a625457-d415-4713-8878-0e94683a4cb4" elementFormDefault="qualified">
    <xsd:import namespace="http://schemas.microsoft.com/office/2006/documentManagement/types"/>
    <xsd:element name="Document_x0020_Type" ma:index="8" nillable="true" ma:displayName="Document Type" ma:format="Dropdown" ma:internalName="Document_x0020_Type">
      <xsd:simpleType>
        <xsd:restriction base="dms:Choice">
          <xsd:enumeration value="Agreement/Standard Practice"/>
          <xsd:enumeration value="Analyst Reports"/>
          <xsd:enumeration value="Article Reprints"/>
          <xsd:enumeration value="Brochure/Data Sheet"/>
          <xsd:enumeration value="Case Study"/>
          <xsd:enumeration value="Competitive Analysis"/>
          <xsd:enumeration value="Contract"/>
          <xsd:enumeration value="Corporate Standard/Template"/>
          <xsd:enumeration value="Demo"/>
          <xsd:enumeration value="Marketing Info"/>
          <xsd:enumeration value="MT Standards"/>
          <xsd:enumeration value="Pricing Tool"/>
          <xsd:enumeration value="Process Document"/>
          <xsd:enumeration value="Proposal Inputs"/>
          <xsd:enumeration value="Proposal Template"/>
          <xsd:enumeration value="Published Article"/>
          <xsd:enumeration value="Reporting/Proposal Example"/>
          <xsd:enumeration value="Resources"/>
          <xsd:enumeration value="Sales Presentation"/>
          <xsd:enumeration value="Sample Reports"/>
          <xsd:enumeration value="Training Material"/>
          <xsd:enumeration value="Web Seminar"/>
          <xsd:enumeration value="White Paper"/>
        </xsd:restriction>
      </xsd:simpleType>
    </xsd:element>
    <xsd:element name="Level_x0020_2" ma:index="9" nillable="true" ma:displayName="Category" ma:internalName="Level_x0020_2">
      <xsd:simpleType>
        <xsd:restriction base="dms:Text">
          <xsd:maxLength value="255"/>
        </xsd:restriction>
      </xsd:simpleType>
    </xsd:element>
    <xsd:element name="Topic" ma:index="11" nillable="true" ma:displayName="Topic" ma:format="Dropdown" ma:internalName="Topic">
      <xsd:simpleType>
        <xsd:restriction base="dms:Choice">
          <xsd:enumeration value="Corporate"/>
          <xsd:enumeration value="Corporate Materials"/>
          <xsd:enumeration value="Communities &amp; Panels"/>
          <xsd:enumeration value="CustomerSat"/>
          <xsd:enumeration value="Innovation"/>
          <xsd:enumeration value="Insight Networks &amp; Communities"/>
          <xsd:enumeration value="Market Research Suite"/>
          <xsd:enumeration value="MetrixLab General"/>
          <xsd:enumeration value="MetrixLab Brand, Media &amp; Advertising"/>
          <xsd:enumeration value="MetrixLab Innovation &amp; Shopper"/>
          <xsd:enumeration value="MetrixLab eBusiness"/>
          <xsd:enumeration value="MetrixLab Customer Experience Management"/>
          <xsd:enumeration value="Research Solutions - Ad Hoc Templates"/>
          <xsd:enumeration value="Research Solutions - Products"/>
          <xsd:enumeration value="Respondent Engagement"/>
          <xsd:enumeration value="Sales Resources"/>
          <xsd:enumeration value="Sales Resources - RS"/>
          <xsd:enumeration value="Service Bureau"/>
          <xsd:enumeration value="True Sample"/>
          <xsd:enumeration value="Zoomerang"/>
          <xsd:enumeration value="ZoomPanel"/>
        </xsd:restriction>
      </xsd:simpleType>
    </xsd:element>
    <xsd:element name="Dupe" ma:index="12" nillable="true" ma:displayName="Dupe" ma:hidden="true" ma:internalName="Dupe" ma:readOnly="false">
      <xsd:simpleType>
        <xsd:restriction base="dms:Text">
          <xsd:maxLength value="255"/>
        </xsd:restriction>
      </xsd:simpleType>
    </xsd:element>
    <xsd:element name="Archived" ma:index="16" nillable="true" ma:displayName="Archived" ma:default="No" ma:description="Leave as 'No'." ma:format="Dropdown" ma:internalName="Archived">
      <xsd:simpleType>
        <xsd:restriction base="dms:Choice">
          <xsd:enumeration value="No"/>
          <xsd:enumeration value="Yes"/>
        </xsd:restriction>
      </xsd:simpleType>
    </xsd:element>
    <xsd:element name="Category_x0020_Drop_x0020_Down" ma:index="17" nillable="true" ma:displayName="Category Drop Down" ma:default="A&amp;U - Segmentation" ma:format="Dropdown" ma:internalName="Category_x0020_Drop_x0020_Down">
      <xsd:simpleType>
        <xsd:restriction base="dms:Choice">
          <xsd:enumeration value="A&amp;U - Segmentation"/>
          <xsd:enumeration value="Advanced Analytics"/>
          <xsd:enumeration value="Ad Testing - ML"/>
          <xsd:enumeration value="Choice Modeling - Conjoint"/>
          <xsd:enumeration value="Concept Testing"/>
          <xsd:enumeration value="Optimization - Bundle"/>
          <xsd:enumeration value="Optimization - Line"/>
          <xsd:enumeration value="Optimization - Price"/>
          <xsd:enumeration value="Optimization Research"/>
          <xsd:enumeration value="Overview"/>
          <xsd:enumeration value="Shopper Impact"/>
          <xsd:enumeration value="Tracking - ACT"/>
          <xsd:enumeration value="Closed Loop Feedback - ML"/>
          <xsd:enumeration value="Community Manager"/>
          <xsd:enumeration value="Pop-up Communities"/>
          <xsd:enumeration value="Panel Manager"/>
          <xsd:enumeration value="Research Manager"/>
          <xsd:enumeration value="Survey Manager"/>
          <xsd:enumeration value="Mobile"/>
          <xsd:enumeration value="Mood Board - ML"/>
          <xsd:enumeration value="Collage - Grouping"/>
          <xsd:enumeration value="Online Qual - ML"/>
          <xsd:enumeration value="Findability"/>
          <xsd:enumeration value="Image Highlighter"/>
          <xsd:enumeration value="Package Highlighter"/>
          <xsd:enumeration value="PACT - ML"/>
          <xsd:enumeration value="Smart Shelf"/>
          <xsd:enumeration value="Text Highlighter"/>
          <xsd:enumeration value="2010 Sales Conference"/>
          <xsd:enumeration value="2011 Sales Conference"/>
          <xsd:enumeration value="2012 Sales Conference"/>
          <xsd:enumeration value="All Hands"/>
          <xsd:enumeration value="Big Machines"/>
          <xsd:enumeration value="Deal Review"/>
          <xsd:enumeration value="Industry Data"/>
          <xsd:enumeration value="Legal - Contracts"/>
          <xsd:enumeration value="Nosh n Learns"/>
          <xsd:enumeration value="Staff Bios"/>
          <xsd:enumeration value="Vendor"/>
          <xsd:enumeration value="VIP - Planning Checklist"/>
          <xsd:enumeration value="Website Insights Reports"/>
          <xsd:enumeration value="ZoomPanel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C3C616-BFC3-4AF5-9628-D72F2969EE75}">
  <ds:schemaRefs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4a625457-d415-4713-8878-0e94683a4cb4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1B97A42-0A9B-4B1D-AAFB-C76FE2195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625457-d415-4713-8878-0e94683a4cb4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5A110CCC-5B0D-47B0-94FE-B80F3F69E0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44680</TotalTime>
  <Words>458</Words>
  <Application>Microsoft Office PowerPoint</Application>
  <PresentationFormat>On-screen Show (4:3)</PresentationFormat>
  <Paragraphs>35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Franklin Gothic Book</vt:lpstr>
      <vt:lpstr>Lucida Sans Unicode</vt:lpstr>
      <vt:lpstr>Maven Pro</vt:lpstr>
      <vt:lpstr>Wingdings</vt:lpstr>
      <vt:lpstr>SALES</vt:lpstr>
      <vt:lpstr>Office Theme</vt:lpstr>
      <vt:lpstr>  1. Changes to CA Welfare &amp; Institutions Code (WIC)       impacting local boards/commissions  2. Changes to Stakeholder Involvement Requirements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MetrixLab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CALBHB/C Update</dc:title>
  <dc:creator>CALBHBC</dc:creator>
  <cp:lastModifiedBy>CALBHBC Personnel</cp:lastModifiedBy>
  <cp:revision>1608</cp:revision>
  <cp:lastPrinted>2024-05-31T23:13:46Z</cp:lastPrinted>
  <dcterms:created xsi:type="dcterms:W3CDTF">2011-05-17T07:57:58Z</dcterms:created>
  <dcterms:modified xsi:type="dcterms:W3CDTF">2024-07-20T01:04:42Z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0x0101007F00A4A7D6191A4EACDFFCA523159E1B</vt:lpwstr>
  </property>
</Properties>
</file>