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8" r:id="rId3"/>
    <p:sldId id="312" r:id="rId4"/>
    <p:sldId id="309" r:id="rId5"/>
    <p:sldId id="311" r:id="rId6"/>
    <p:sldId id="314" r:id="rId7"/>
    <p:sldId id="307" r:id="rId8"/>
    <p:sldId id="330" r:id="rId9"/>
    <p:sldId id="316" r:id="rId10"/>
    <p:sldId id="317" r:id="rId11"/>
    <p:sldId id="318" r:id="rId12"/>
    <p:sldId id="328" r:id="rId13"/>
    <p:sldId id="323" r:id="rId14"/>
    <p:sldId id="262" r:id="rId15"/>
    <p:sldId id="329" r:id="rId16"/>
    <p:sldId id="310" r:id="rId17"/>
    <p:sldId id="313" r:id="rId18"/>
  </p:sldIdLst>
  <p:sldSz cx="9144000" cy="6858000" type="overhead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91D"/>
    <a:srgbClr val="4571B7"/>
    <a:srgbClr val="5C4925"/>
    <a:srgbClr val="8E333C"/>
    <a:srgbClr val="D6BA8C"/>
    <a:srgbClr val="A9A277"/>
    <a:srgbClr val="D9D6C4"/>
    <a:srgbClr val="BE8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6" autoAdjust="0"/>
    <p:restoredTop sz="85700" autoAdjust="0"/>
  </p:normalViewPr>
  <p:slideViewPr>
    <p:cSldViewPr snapToGrid="0" snapToObjects="1">
      <p:cViewPr>
        <p:scale>
          <a:sx n="100" d="100"/>
          <a:sy n="100" d="100"/>
        </p:scale>
        <p:origin x="-643" y="8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140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EF92A-C74E-4A5F-8F7D-CA89F19EA56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3861F81-C8BB-4F01-849B-0857BF7FFFB9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Basic Service Group </a:t>
          </a:r>
          <a:endParaRPr lang="en-US" sz="1400" dirty="0">
            <a:solidFill>
              <a:schemeClr val="tx1"/>
            </a:solidFill>
          </a:endParaRPr>
        </a:p>
      </dgm:t>
    </dgm:pt>
    <dgm:pt modelId="{4821981D-A444-4290-978B-CDA59F207761}" type="parTrans" cxnId="{98262572-595D-45CF-B633-666B89B41A7C}">
      <dgm:prSet/>
      <dgm:spPr/>
      <dgm:t>
        <a:bodyPr/>
        <a:lstStyle/>
        <a:p>
          <a:endParaRPr lang="en-US"/>
        </a:p>
      </dgm:t>
    </dgm:pt>
    <dgm:pt modelId="{4C1BA9D7-AC3D-465B-B232-DA223EC2D7E5}" type="sibTrans" cxnId="{98262572-595D-45CF-B633-666B89B41A7C}">
      <dgm:prSet/>
      <dgm:spPr/>
      <dgm:t>
        <a:bodyPr/>
        <a:lstStyle/>
        <a:p>
          <a:endParaRPr lang="en-US"/>
        </a:p>
      </dgm:t>
    </dgm:pt>
    <dgm:pt modelId="{EC2B64D3-0347-47B9-A5BA-622FA84E1C15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Team Lead</a:t>
          </a:r>
        </a:p>
        <a:p>
          <a:r>
            <a:rPr lang="en-US" sz="1400" dirty="0" smtClean="0">
              <a:solidFill>
                <a:schemeClr val="tx1"/>
              </a:solidFill>
            </a:rPr>
            <a:t>IPS Specialist </a:t>
          </a:r>
        </a:p>
        <a:p>
          <a:r>
            <a:rPr lang="en-US" sz="1400" dirty="0" smtClean="0">
              <a:solidFill>
                <a:schemeClr val="tx1"/>
              </a:solidFill>
            </a:rPr>
            <a:t>Care Manager</a:t>
          </a:r>
          <a:endParaRPr lang="en-US" sz="1400" dirty="0">
            <a:solidFill>
              <a:schemeClr val="tx1"/>
            </a:solidFill>
          </a:endParaRPr>
        </a:p>
      </dgm:t>
    </dgm:pt>
    <dgm:pt modelId="{1AC07083-F888-4E10-930C-7B0D7FE14F21}" type="parTrans" cxnId="{ABD2A8AF-E0BD-42F8-8E9E-C3B59E1158EB}">
      <dgm:prSet/>
      <dgm:spPr/>
      <dgm:t>
        <a:bodyPr/>
        <a:lstStyle/>
        <a:p>
          <a:endParaRPr lang="en-US"/>
        </a:p>
      </dgm:t>
    </dgm:pt>
    <dgm:pt modelId="{50485474-5A71-43AF-942C-FDACA02DDCD4}" type="sibTrans" cxnId="{ABD2A8AF-E0BD-42F8-8E9E-C3B59E1158EB}">
      <dgm:prSet/>
      <dgm:spPr/>
      <dgm:t>
        <a:bodyPr/>
        <a:lstStyle/>
        <a:p>
          <a:endParaRPr lang="en-US"/>
        </a:p>
      </dgm:t>
    </dgm:pt>
    <dgm:pt modelId="{2E9F2BB3-AED5-4F1F-839F-AF630EF31560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1400" dirty="0" smtClean="0">
              <a:solidFill>
                <a:schemeClr val="tx1"/>
              </a:solidFill>
            </a:rPr>
            <a:t>(1) Individual Placement and Support (IPS)</a:t>
          </a:r>
        </a:p>
        <a:p>
          <a:pPr algn="l"/>
          <a:r>
            <a:rPr lang="en-US" sz="1400" dirty="0" smtClean="0">
              <a:solidFill>
                <a:schemeClr val="tx1"/>
              </a:solidFill>
            </a:rPr>
            <a:t>(2) Coordinated Evidence-Based Behavioral Health Care </a:t>
          </a:r>
        </a:p>
        <a:p>
          <a:pPr algn="l"/>
          <a:r>
            <a:rPr lang="en-US" sz="1400" dirty="0" smtClean="0">
              <a:solidFill>
                <a:schemeClr val="tx1"/>
              </a:solidFill>
            </a:rPr>
            <a:t>(3) Integration and Coordination of Related Services</a:t>
          </a:r>
        </a:p>
      </dgm:t>
    </dgm:pt>
    <dgm:pt modelId="{C024E39F-B99F-4936-AA32-F86670363EBD}" type="sibTrans" cxnId="{24EE6FA1-0F0E-4AA1-9C20-A3F3EDA4A4AC}">
      <dgm:prSet/>
      <dgm:spPr/>
      <dgm:t>
        <a:bodyPr/>
        <a:lstStyle/>
        <a:p>
          <a:endParaRPr lang="en-US"/>
        </a:p>
      </dgm:t>
    </dgm:pt>
    <dgm:pt modelId="{03FCA387-0B98-46EA-85DF-39FBF221D7F3}" type="parTrans" cxnId="{24EE6FA1-0F0E-4AA1-9C20-A3F3EDA4A4AC}">
      <dgm:prSet/>
      <dgm:spPr/>
      <dgm:t>
        <a:bodyPr/>
        <a:lstStyle/>
        <a:p>
          <a:endParaRPr lang="en-US"/>
        </a:p>
      </dgm:t>
    </dgm:pt>
    <dgm:pt modelId="{00CD3672-848B-4FAA-B498-5BAB54D43298}" type="pres">
      <dgm:prSet presAssocID="{767EF92A-C74E-4A5F-8F7D-CA89F19EA566}" presName="CompostProcess" presStyleCnt="0">
        <dgm:presLayoutVars>
          <dgm:dir/>
          <dgm:resizeHandles val="exact"/>
        </dgm:presLayoutVars>
      </dgm:prSet>
      <dgm:spPr/>
    </dgm:pt>
    <dgm:pt modelId="{B3FF407B-7959-4852-816D-91DFE6BC5712}" type="pres">
      <dgm:prSet presAssocID="{767EF92A-C74E-4A5F-8F7D-CA89F19EA566}" presName="arrow" presStyleLbl="bgShp" presStyleIdx="0" presStyleCnt="1" custLinFactNeighborX="0" custLinFactNeighborY="-7216"/>
      <dgm:spPr>
        <a:solidFill>
          <a:schemeClr val="accent4"/>
        </a:solidFill>
      </dgm:spPr>
    </dgm:pt>
    <dgm:pt modelId="{CDF3BD74-F1E9-43F0-BB4B-F84CC9152471}" type="pres">
      <dgm:prSet presAssocID="{767EF92A-C74E-4A5F-8F7D-CA89F19EA566}" presName="linearProcess" presStyleCnt="0"/>
      <dgm:spPr/>
    </dgm:pt>
    <dgm:pt modelId="{1FAFB459-BBD3-422A-B59E-A0F675F0D7C7}" type="pres">
      <dgm:prSet presAssocID="{13861F81-C8BB-4F01-849B-0857BF7FFFB9}" presName="textNode" presStyleLbl="node1" presStyleIdx="0" presStyleCnt="3" custScaleY="125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4C0BF-8CD5-43B5-AD45-CF9E8ADD6749}" type="pres">
      <dgm:prSet presAssocID="{4C1BA9D7-AC3D-465B-B232-DA223EC2D7E5}" presName="sibTrans" presStyleCnt="0"/>
      <dgm:spPr/>
    </dgm:pt>
    <dgm:pt modelId="{17E0703D-7C6A-4F18-9CA4-A5D347A1F242}" type="pres">
      <dgm:prSet presAssocID="{2E9F2BB3-AED5-4F1F-839F-AF630EF31560}" presName="textNode" presStyleLbl="node1" presStyleIdx="1" presStyleCnt="3" custScaleX="111372" custScaleY="233782" custLinFactNeighborY="1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D6AC3-8639-48CD-B70F-707AD3AA9FD7}" type="pres">
      <dgm:prSet presAssocID="{C024E39F-B99F-4936-AA32-F86670363EBD}" presName="sibTrans" presStyleCnt="0"/>
      <dgm:spPr/>
    </dgm:pt>
    <dgm:pt modelId="{6C95C8B8-FFFD-4C74-8E0D-CB4FBB18EEA0}" type="pres">
      <dgm:prSet presAssocID="{EC2B64D3-0347-47B9-A5BA-622FA84E1C1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6220B9-F599-4279-8B6F-3858CC4C7249}" type="presOf" srcId="{13861F81-C8BB-4F01-849B-0857BF7FFFB9}" destId="{1FAFB459-BBD3-422A-B59E-A0F675F0D7C7}" srcOrd="0" destOrd="0" presId="urn:microsoft.com/office/officeart/2005/8/layout/hProcess9"/>
    <dgm:cxn modelId="{ABD2A8AF-E0BD-42F8-8E9E-C3B59E1158EB}" srcId="{767EF92A-C74E-4A5F-8F7D-CA89F19EA566}" destId="{EC2B64D3-0347-47B9-A5BA-622FA84E1C15}" srcOrd="2" destOrd="0" parTransId="{1AC07083-F888-4E10-930C-7B0D7FE14F21}" sibTransId="{50485474-5A71-43AF-942C-FDACA02DDCD4}"/>
    <dgm:cxn modelId="{98262572-595D-45CF-B633-666B89B41A7C}" srcId="{767EF92A-C74E-4A5F-8F7D-CA89F19EA566}" destId="{13861F81-C8BB-4F01-849B-0857BF7FFFB9}" srcOrd="0" destOrd="0" parTransId="{4821981D-A444-4290-978B-CDA59F207761}" sibTransId="{4C1BA9D7-AC3D-465B-B232-DA223EC2D7E5}"/>
    <dgm:cxn modelId="{4970349E-6E4A-406C-8573-2C10A3AE90C1}" type="presOf" srcId="{EC2B64D3-0347-47B9-A5BA-622FA84E1C15}" destId="{6C95C8B8-FFFD-4C74-8E0D-CB4FBB18EEA0}" srcOrd="0" destOrd="0" presId="urn:microsoft.com/office/officeart/2005/8/layout/hProcess9"/>
    <dgm:cxn modelId="{5A3B6DB5-3B8D-426F-888C-E7826D55B2D9}" type="presOf" srcId="{2E9F2BB3-AED5-4F1F-839F-AF630EF31560}" destId="{17E0703D-7C6A-4F18-9CA4-A5D347A1F242}" srcOrd="0" destOrd="0" presId="urn:microsoft.com/office/officeart/2005/8/layout/hProcess9"/>
    <dgm:cxn modelId="{24EE6FA1-0F0E-4AA1-9C20-A3F3EDA4A4AC}" srcId="{767EF92A-C74E-4A5F-8F7D-CA89F19EA566}" destId="{2E9F2BB3-AED5-4F1F-839F-AF630EF31560}" srcOrd="1" destOrd="0" parTransId="{03FCA387-0B98-46EA-85DF-39FBF221D7F3}" sibTransId="{C024E39F-B99F-4936-AA32-F86670363EBD}"/>
    <dgm:cxn modelId="{B23BA759-D95B-4077-BC57-06CF30A06129}" type="presOf" srcId="{767EF92A-C74E-4A5F-8F7D-CA89F19EA566}" destId="{00CD3672-848B-4FAA-B498-5BAB54D43298}" srcOrd="0" destOrd="0" presId="urn:microsoft.com/office/officeart/2005/8/layout/hProcess9"/>
    <dgm:cxn modelId="{DF5C8961-D366-460C-8D1B-09D0A1EE961A}" type="presParOf" srcId="{00CD3672-848B-4FAA-B498-5BAB54D43298}" destId="{B3FF407B-7959-4852-816D-91DFE6BC5712}" srcOrd="0" destOrd="0" presId="urn:microsoft.com/office/officeart/2005/8/layout/hProcess9"/>
    <dgm:cxn modelId="{EB676FF7-F1A1-4E5E-9898-4B16E96009AB}" type="presParOf" srcId="{00CD3672-848B-4FAA-B498-5BAB54D43298}" destId="{CDF3BD74-F1E9-43F0-BB4B-F84CC9152471}" srcOrd="1" destOrd="0" presId="urn:microsoft.com/office/officeart/2005/8/layout/hProcess9"/>
    <dgm:cxn modelId="{E575B83B-466B-4A41-87CD-282200913388}" type="presParOf" srcId="{CDF3BD74-F1E9-43F0-BB4B-F84CC9152471}" destId="{1FAFB459-BBD3-422A-B59E-A0F675F0D7C7}" srcOrd="0" destOrd="0" presId="urn:microsoft.com/office/officeart/2005/8/layout/hProcess9"/>
    <dgm:cxn modelId="{381D6A06-1436-4A59-9CC5-40EE87BEF4EE}" type="presParOf" srcId="{CDF3BD74-F1E9-43F0-BB4B-F84CC9152471}" destId="{6D84C0BF-8CD5-43B5-AD45-CF9E8ADD6749}" srcOrd="1" destOrd="0" presId="urn:microsoft.com/office/officeart/2005/8/layout/hProcess9"/>
    <dgm:cxn modelId="{7DB8F2A2-6658-4BCD-B1CF-8094F02FBED6}" type="presParOf" srcId="{CDF3BD74-F1E9-43F0-BB4B-F84CC9152471}" destId="{17E0703D-7C6A-4F18-9CA4-A5D347A1F242}" srcOrd="2" destOrd="0" presId="urn:microsoft.com/office/officeart/2005/8/layout/hProcess9"/>
    <dgm:cxn modelId="{6661FECC-9454-4BCE-93B7-A6CA096300F6}" type="presParOf" srcId="{CDF3BD74-F1E9-43F0-BB4B-F84CC9152471}" destId="{F4DD6AC3-8639-48CD-B70F-707AD3AA9FD7}" srcOrd="3" destOrd="0" presId="urn:microsoft.com/office/officeart/2005/8/layout/hProcess9"/>
    <dgm:cxn modelId="{3694AA8A-9EF1-4EB6-9696-D75A107AB25B}" type="presParOf" srcId="{CDF3BD74-F1E9-43F0-BB4B-F84CC9152471}" destId="{6C95C8B8-FFFD-4C74-8E0D-CB4FBB18EEA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7EF92A-C74E-4A5F-8F7D-CA89F19EA56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3861F81-C8BB-4F01-849B-0857BF7FFFB9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Full Service Group</a:t>
          </a:r>
          <a:endParaRPr lang="en-US" sz="1400" dirty="0">
            <a:solidFill>
              <a:schemeClr val="tx1"/>
            </a:solidFill>
          </a:endParaRPr>
        </a:p>
      </dgm:t>
    </dgm:pt>
    <dgm:pt modelId="{4821981D-A444-4290-978B-CDA59F207761}" type="parTrans" cxnId="{98262572-595D-45CF-B633-666B89B41A7C}">
      <dgm:prSet/>
      <dgm:spPr/>
      <dgm:t>
        <a:bodyPr/>
        <a:lstStyle/>
        <a:p>
          <a:endParaRPr lang="en-US"/>
        </a:p>
      </dgm:t>
    </dgm:pt>
    <dgm:pt modelId="{4C1BA9D7-AC3D-465B-B232-DA223EC2D7E5}" type="sibTrans" cxnId="{98262572-595D-45CF-B633-666B89B41A7C}">
      <dgm:prSet/>
      <dgm:spPr/>
      <dgm:t>
        <a:bodyPr/>
        <a:lstStyle/>
        <a:p>
          <a:endParaRPr lang="en-US"/>
        </a:p>
      </dgm:t>
    </dgm:pt>
    <dgm:pt modelId="{2E9F2BB3-AED5-4F1F-839F-AF630EF31560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1400" dirty="0" smtClean="0">
              <a:solidFill>
                <a:schemeClr val="tx1"/>
              </a:solidFill>
            </a:rPr>
            <a:t>(1) IPS</a:t>
          </a:r>
        </a:p>
        <a:p>
          <a:pPr algn="l"/>
          <a:r>
            <a:rPr lang="en-US" sz="1400" dirty="0" smtClean="0">
              <a:solidFill>
                <a:schemeClr val="tx1"/>
              </a:solidFill>
            </a:rPr>
            <a:t>(2) Coordinated Evidence-Based Behavioral Health Care </a:t>
          </a:r>
        </a:p>
        <a:p>
          <a:pPr algn="l"/>
          <a:r>
            <a:rPr lang="en-US" sz="1400" dirty="0" smtClean="0">
              <a:solidFill>
                <a:schemeClr val="tx1"/>
              </a:solidFill>
            </a:rPr>
            <a:t>(3) Integration and Coordination of Related Services</a:t>
          </a:r>
        </a:p>
        <a:p>
          <a:pPr algn="l"/>
          <a:r>
            <a:rPr lang="en-US" sz="1400" dirty="0" smtClean="0">
              <a:solidFill>
                <a:schemeClr val="tx1"/>
              </a:solidFill>
            </a:rPr>
            <a:t>(4) Medication Management Support</a:t>
          </a:r>
        </a:p>
        <a:p>
          <a:pPr algn="l"/>
          <a:endParaRPr lang="en-US" sz="1400" strike="sngStrike" dirty="0">
            <a:solidFill>
              <a:schemeClr val="tx1"/>
            </a:solidFill>
          </a:endParaRPr>
        </a:p>
      </dgm:t>
    </dgm:pt>
    <dgm:pt modelId="{03FCA387-0B98-46EA-85DF-39FBF221D7F3}" type="parTrans" cxnId="{24EE6FA1-0F0E-4AA1-9C20-A3F3EDA4A4AC}">
      <dgm:prSet/>
      <dgm:spPr/>
      <dgm:t>
        <a:bodyPr/>
        <a:lstStyle/>
        <a:p>
          <a:endParaRPr lang="en-US"/>
        </a:p>
      </dgm:t>
    </dgm:pt>
    <dgm:pt modelId="{C024E39F-B99F-4936-AA32-F86670363EBD}" type="sibTrans" cxnId="{24EE6FA1-0F0E-4AA1-9C20-A3F3EDA4A4AC}">
      <dgm:prSet/>
      <dgm:spPr/>
      <dgm:t>
        <a:bodyPr/>
        <a:lstStyle/>
        <a:p>
          <a:endParaRPr lang="en-US"/>
        </a:p>
      </dgm:t>
    </dgm:pt>
    <dgm:pt modelId="{EC2B64D3-0347-47B9-A5BA-622FA84E1C15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Team Lead</a:t>
          </a:r>
        </a:p>
        <a:p>
          <a:r>
            <a:rPr lang="en-US" sz="1400" dirty="0" smtClean="0">
              <a:solidFill>
                <a:schemeClr val="tx1"/>
              </a:solidFill>
            </a:rPr>
            <a:t>IPS Specialist</a:t>
          </a:r>
        </a:p>
        <a:p>
          <a:r>
            <a:rPr lang="en-US" sz="1400" dirty="0" smtClean="0">
              <a:solidFill>
                <a:schemeClr val="tx1"/>
              </a:solidFill>
            </a:rPr>
            <a:t>Care Manager</a:t>
          </a:r>
        </a:p>
        <a:p>
          <a:r>
            <a:rPr lang="en-US" sz="1400" dirty="0" smtClean="0">
              <a:solidFill>
                <a:schemeClr val="tx1"/>
              </a:solidFill>
            </a:rPr>
            <a:t>Nurse Care Coordinator</a:t>
          </a:r>
          <a:endParaRPr lang="en-US" sz="1400" dirty="0">
            <a:solidFill>
              <a:schemeClr val="tx1"/>
            </a:solidFill>
          </a:endParaRPr>
        </a:p>
      </dgm:t>
    </dgm:pt>
    <dgm:pt modelId="{1AC07083-F888-4E10-930C-7B0D7FE14F21}" type="parTrans" cxnId="{ABD2A8AF-E0BD-42F8-8E9E-C3B59E1158EB}">
      <dgm:prSet/>
      <dgm:spPr/>
      <dgm:t>
        <a:bodyPr/>
        <a:lstStyle/>
        <a:p>
          <a:endParaRPr lang="en-US"/>
        </a:p>
      </dgm:t>
    </dgm:pt>
    <dgm:pt modelId="{50485474-5A71-43AF-942C-FDACA02DDCD4}" type="sibTrans" cxnId="{ABD2A8AF-E0BD-42F8-8E9E-C3B59E1158EB}">
      <dgm:prSet/>
      <dgm:spPr/>
      <dgm:t>
        <a:bodyPr/>
        <a:lstStyle/>
        <a:p>
          <a:endParaRPr lang="en-US"/>
        </a:p>
      </dgm:t>
    </dgm:pt>
    <dgm:pt modelId="{00CD3672-848B-4FAA-B498-5BAB54D43298}" type="pres">
      <dgm:prSet presAssocID="{767EF92A-C74E-4A5F-8F7D-CA89F19EA566}" presName="CompostProcess" presStyleCnt="0">
        <dgm:presLayoutVars>
          <dgm:dir/>
          <dgm:resizeHandles val="exact"/>
        </dgm:presLayoutVars>
      </dgm:prSet>
      <dgm:spPr/>
    </dgm:pt>
    <dgm:pt modelId="{B3FF407B-7959-4852-816D-91DFE6BC5712}" type="pres">
      <dgm:prSet presAssocID="{767EF92A-C74E-4A5F-8F7D-CA89F19EA566}" presName="arrow" presStyleLbl="bgShp" presStyleIdx="0" presStyleCnt="1" custLinFactNeighborX="-2" custLinFactNeighborY="-50384"/>
      <dgm:spPr>
        <a:solidFill>
          <a:schemeClr val="accent1"/>
        </a:solidFill>
      </dgm:spPr>
    </dgm:pt>
    <dgm:pt modelId="{CDF3BD74-F1E9-43F0-BB4B-F84CC9152471}" type="pres">
      <dgm:prSet presAssocID="{767EF92A-C74E-4A5F-8F7D-CA89F19EA566}" presName="linearProcess" presStyleCnt="0"/>
      <dgm:spPr/>
    </dgm:pt>
    <dgm:pt modelId="{1FAFB459-BBD3-422A-B59E-A0F675F0D7C7}" type="pres">
      <dgm:prSet presAssocID="{13861F81-C8BB-4F01-849B-0857BF7FFFB9}" presName="textNode" presStyleLbl="node1" presStyleIdx="0" presStyleCnt="3" custScaleY="175482" custLinFactNeighborX="-48510" custLinFactNeighborY="-1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4C0BF-8CD5-43B5-AD45-CF9E8ADD6749}" type="pres">
      <dgm:prSet presAssocID="{4C1BA9D7-AC3D-465B-B232-DA223EC2D7E5}" presName="sibTrans" presStyleCnt="0"/>
      <dgm:spPr/>
    </dgm:pt>
    <dgm:pt modelId="{17E0703D-7C6A-4F18-9CA4-A5D347A1F242}" type="pres">
      <dgm:prSet presAssocID="{2E9F2BB3-AED5-4F1F-839F-AF630EF31560}" presName="textNode" presStyleLbl="node1" presStyleIdx="1" presStyleCnt="3" custScaleX="110076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D6AC3-8639-48CD-B70F-707AD3AA9FD7}" type="pres">
      <dgm:prSet presAssocID="{C024E39F-B99F-4936-AA32-F86670363EBD}" presName="sibTrans" presStyleCnt="0"/>
      <dgm:spPr/>
    </dgm:pt>
    <dgm:pt modelId="{6C95C8B8-FFFD-4C74-8E0D-CB4FBB18EEA0}" type="pres">
      <dgm:prSet presAssocID="{EC2B64D3-0347-47B9-A5BA-622FA84E1C1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6220B9-F599-4279-8B6F-3858CC4C7249}" type="presOf" srcId="{13861F81-C8BB-4F01-849B-0857BF7FFFB9}" destId="{1FAFB459-BBD3-422A-B59E-A0F675F0D7C7}" srcOrd="0" destOrd="0" presId="urn:microsoft.com/office/officeart/2005/8/layout/hProcess9"/>
    <dgm:cxn modelId="{ABD2A8AF-E0BD-42F8-8E9E-C3B59E1158EB}" srcId="{767EF92A-C74E-4A5F-8F7D-CA89F19EA566}" destId="{EC2B64D3-0347-47B9-A5BA-622FA84E1C15}" srcOrd="2" destOrd="0" parTransId="{1AC07083-F888-4E10-930C-7B0D7FE14F21}" sibTransId="{50485474-5A71-43AF-942C-FDACA02DDCD4}"/>
    <dgm:cxn modelId="{98262572-595D-45CF-B633-666B89B41A7C}" srcId="{767EF92A-C74E-4A5F-8F7D-CA89F19EA566}" destId="{13861F81-C8BB-4F01-849B-0857BF7FFFB9}" srcOrd="0" destOrd="0" parTransId="{4821981D-A444-4290-978B-CDA59F207761}" sibTransId="{4C1BA9D7-AC3D-465B-B232-DA223EC2D7E5}"/>
    <dgm:cxn modelId="{4970349E-6E4A-406C-8573-2C10A3AE90C1}" type="presOf" srcId="{EC2B64D3-0347-47B9-A5BA-622FA84E1C15}" destId="{6C95C8B8-FFFD-4C74-8E0D-CB4FBB18EEA0}" srcOrd="0" destOrd="0" presId="urn:microsoft.com/office/officeart/2005/8/layout/hProcess9"/>
    <dgm:cxn modelId="{5A3B6DB5-3B8D-426F-888C-E7826D55B2D9}" type="presOf" srcId="{2E9F2BB3-AED5-4F1F-839F-AF630EF31560}" destId="{17E0703D-7C6A-4F18-9CA4-A5D347A1F242}" srcOrd="0" destOrd="0" presId="urn:microsoft.com/office/officeart/2005/8/layout/hProcess9"/>
    <dgm:cxn modelId="{24EE6FA1-0F0E-4AA1-9C20-A3F3EDA4A4AC}" srcId="{767EF92A-C74E-4A5F-8F7D-CA89F19EA566}" destId="{2E9F2BB3-AED5-4F1F-839F-AF630EF31560}" srcOrd="1" destOrd="0" parTransId="{03FCA387-0B98-46EA-85DF-39FBF221D7F3}" sibTransId="{C024E39F-B99F-4936-AA32-F86670363EBD}"/>
    <dgm:cxn modelId="{B23BA759-D95B-4077-BC57-06CF30A06129}" type="presOf" srcId="{767EF92A-C74E-4A5F-8F7D-CA89F19EA566}" destId="{00CD3672-848B-4FAA-B498-5BAB54D43298}" srcOrd="0" destOrd="0" presId="urn:microsoft.com/office/officeart/2005/8/layout/hProcess9"/>
    <dgm:cxn modelId="{DF5C8961-D366-460C-8D1B-09D0A1EE961A}" type="presParOf" srcId="{00CD3672-848B-4FAA-B498-5BAB54D43298}" destId="{B3FF407B-7959-4852-816D-91DFE6BC5712}" srcOrd="0" destOrd="0" presId="urn:microsoft.com/office/officeart/2005/8/layout/hProcess9"/>
    <dgm:cxn modelId="{EB676FF7-F1A1-4E5E-9898-4B16E96009AB}" type="presParOf" srcId="{00CD3672-848B-4FAA-B498-5BAB54D43298}" destId="{CDF3BD74-F1E9-43F0-BB4B-F84CC9152471}" srcOrd="1" destOrd="0" presId="urn:microsoft.com/office/officeart/2005/8/layout/hProcess9"/>
    <dgm:cxn modelId="{E575B83B-466B-4A41-87CD-282200913388}" type="presParOf" srcId="{CDF3BD74-F1E9-43F0-BB4B-F84CC9152471}" destId="{1FAFB459-BBD3-422A-B59E-A0F675F0D7C7}" srcOrd="0" destOrd="0" presId="urn:microsoft.com/office/officeart/2005/8/layout/hProcess9"/>
    <dgm:cxn modelId="{381D6A06-1436-4A59-9CC5-40EE87BEF4EE}" type="presParOf" srcId="{CDF3BD74-F1E9-43F0-BB4B-F84CC9152471}" destId="{6D84C0BF-8CD5-43B5-AD45-CF9E8ADD6749}" srcOrd="1" destOrd="0" presId="urn:microsoft.com/office/officeart/2005/8/layout/hProcess9"/>
    <dgm:cxn modelId="{7DB8F2A2-6658-4BCD-B1CF-8094F02FBED6}" type="presParOf" srcId="{CDF3BD74-F1E9-43F0-BB4B-F84CC9152471}" destId="{17E0703D-7C6A-4F18-9CA4-A5D347A1F242}" srcOrd="2" destOrd="0" presId="urn:microsoft.com/office/officeart/2005/8/layout/hProcess9"/>
    <dgm:cxn modelId="{6661FECC-9454-4BCE-93B7-A6CA096300F6}" type="presParOf" srcId="{CDF3BD74-F1E9-43F0-BB4B-F84CC9152471}" destId="{F4DD6AC3-8639-48CD-B70F-707AD3AA9FD7}" srcOrd="3" destOrd="0" presId="urn:microsoft.com/office/officeart/2005/8/layout/hProcess9"/>
    <dgm:cxn modelId="{3694AA8A-9EF1-4EB6-9696-D75A107AB25B}" type="presParOf" srcId="{CDF3BD74-F1E9-43F0-BB4B-F84CC9152471}" destId="{6C95C8B8-FFFD-4C74-8E0D-CB4FBB18EEA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7EF92A-C74E-4A5F-8F7D-CA89F19EA56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3861F81-C8BB-4F01-849B-0857BF7FFFB9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Usual Services Group</a:t>
          </a:r>
          <a:endParaRPr lang="en-US" sz="1400" dirty="0">
            <a:solidFill>
              <a:schemeClr val="tx1"/>
            </a:solidFill>
          </a:endParaRPr>
        </a:p>
      </dgm:t>
    </dgm:pt>
    <dgm:pt modelId="{4821981D-A444-4290-978B-CDA59F207761}" type="parTrans" cxnId="{98262572-595D-45CF-B633-666B89B41A7C}">
      <dgm:prSet/>
      <dgm:spPr/>
      <dgm:t>
        <a:bodyPr/>
        <a:lstStyle/>
        <a:p>
          <a:endParaRPr lang="en-US"/>
        </a:p>
      </dgm:t>
    </dgm:pt>
    <dgm:pt modelId="{4C1BA9D7-AC3D-465B-B232-DA223EC2D7E5}" type="sibTrans" cxnId="{98262572-595D-45CF-B633-666B89B41A7C}">
      <dgm:prSet/>
      <dgm:spPr/>
      <dgm:t>
        <a:bodyPr/>
        <a:lstStyle/>
        <a:p>
          <a:endParaRPr lang="en-US"/>
        </a:p>
      </dgm:t>
    </dgm:pt>
    <dgm:pt modelId="{2E9F2BB3-AED5-4F1F-839F-AF630EF31560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None</a:t>
          </a:r>
          <a:endParaRPr lang="en-US" sz="1400" dirty="0">
            <a:solidFill>
              <a:schemeClr val="tx1"/>
            </a:solidFill>
          </a:endParaRPr>
        </a:p>
      </dgm:t>
    </dgm:pt>
    <dgm:pt modelId="{03FCA387-0B98-46EA-85DF-39FBF221D7F3}" type="parTrans" cxnId="{24EE6FA1-0F0E-4AA1-9C20-A3F3EDA4A4AC}">
      <dgm:prSet/>
      <dgm:spPr/>
      <dgm:t>
        <a:bodyPr/>
        <a:lstStyle/>
        <a:p>
          <a:endParaRPr lang="en-US"/>
        </a:p>
      </dgm:t>
    </dgm:pt>
    <dgm:pt modelId="{C024E39F-B99F-4936-AA32-F86670363EBD}" type="sibTrans" cxnId="{24EE6FA1-0F0E-4AA1-9C20-A3F3EDA4A4AC}">
      <dgm:prSet/>
      <dgm:spPr/>
      <dgm:t>
        <a:bodyPr/>
        <a:lstStyle/>
        <a:p>
          <a:endParaRPr lang="en-US"/>
        </a:p>
      </dgm:t>
    </dgm:pt>
    <dgm:pt modelId="{EC2B64D3-0347-47B9-A5BA-622FA84E1C15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None</a:t>
          </a:r>
          <a:endParaRPr lang="en-US" sz="1400" dirty="0">
            <a:solidFill>
              <a:schemeClr val="tx1"/>
            </a:solidFill>
          </a:endParaRPr>
        </a:p>
      </dgm:t>
    </dgm:pt>
    <dgm:pt modelId="{1AC07083-F888-4E10-930C-7B0D7FE14F21}" type="parTrans" cxnId="{ABD2A8AF-E0BD-42F8-8E9E-C3B59E1158EB}">
      <dgm:prSet/>
      <dgm:spPr/>
      <dgm:t>
        <a:bodyPr/>
        <a:lstStyle/>
        <a:p>
          <a:endParaRPr lang="en-US"/>
        </a:p>
      </dgm:t>
    </dgm:pt>
    <dgm:pt modelId="{50485474-5A71-43AF-942C-FDACA02DDCD4}" type="sibTrans" cxnId="{ABD2A8AF-E0BD-42F8-8E9E-C3B59E1158EB}">
      <dgm:prSet/>
      <dgm:spPr/>
      <dgm:t>
        <a:bodyPr/>
        <a:lstStyle/>
        <a:p>
          <a:endParaRPr lang="en-US"/>
        </a:p>
      </dgm:t>
    </dgm:pt>
    <dgm:pt modelId="{00CD3672-848B-4FAA-B498-5BAB54D43298}" type="pres">
      <dgm:prSet presAssocID="{767EF92A-C74E-4A5F-8F7D-CA89F19EA566}" presName="CompostProcess" presStyleCnt="0">
        <dgm:presLayoutVars>
          <dgm:dir/>
          <dgm:resizeHandles val="exact"/>
        </dgm:presLayoutVars>
      </dgm:prSet>
      <dgm:spPr/>
    </dgm:pt>
    <dgm:pt modelId="{B3FF407B-7959-4852-816D-91DFE6BC5712}" type="pres">
      <dgm:prSet presAssocID="{767EF92A-C74E-4A5F-8F7D-CA89F19EA566}" presName="arrow" presStyleLbl="bgShp" presStyleIdx="0" presStyleCnt="1" custLinFactNeighborX="-2" custLinFactNeighborY="-50384"/>
      <dgm:spPr>
        <a:solidFill>
          <a:schemeClr val="accent3"/>
        </a:solidFill>
      </dgm:spPr>
    </dgm:pt>
    <dgm:pt modelId="{CDF3BD74-F1E9-43F0-BB4B-F84CC9152471}" type="pres">
      <dgm:prSet presAssocID="{767EF92A-C74E-4A5F-8F7D-CA89F19EA566}" presName="linearProcess" presStyleCnt="0"/>
      <dgm:spPr/>
    </dgm:pt>
    <dgm:pt modelId="{1FAFB459-BBD3-422A-B59E-A0F675F0D7C7}" type="pres">
      <dgm:prSet presAssocID="{13861F81-C8BB-4F01-849B-0857BF7FFFB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4C0BF-8CD5-43B5-AD45-CF9E8ADD6749}" type="pres">
      <dgm:prSet presAssocID="{4C1BA9D7-AC3D-465B-B232-DA223EC2D7E5}" presName="sibTrans" presStyleCnt="0"/>
      <dgm:spPr/>
    </dgm:pt>
    <dgm:pt modelId="{17E0703D-7C6A-4F18-9CA4-A5D347A1F242}" type="pres">
      <dgm:prSet presAssocID="{2E9F2BB3-AED5-4F1F-839F-AF630EF3156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D6AC3-8639-48CD-B70F-707AD3AA9FD7}" type="pres">
      <dgm:prSet presAssocID="{C024E39F-B99F-4936-AA32-F86670363EBD}" presName="sibTrans" presStyleCnt="0"/>
      <dgm:spPr/>
    </dgm:pt>
    <dgm:pt modelId="{6C95C8B8-FFFD-4C74-8E0D-CB4FBB18EEA0}" type="pres">
      <dgm:prSet presAssocID="{EC2B64D3-0347-47B9-A5BA-622FA84E1C15}" presName="textNode" presStyleLbl="node1" presStyleIdx="2" presStyleCnt="3" custLinFactNeighborX="35123" custLinFactNeighborY="-1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6220B9-F599-4279-8B6F-3858CC4C7249}" type="presOf" srcId="{13861F81-C8BB-4F01-849B-0857BF7FFFB9}" destId="{1FAFB459-BBD3-422A-B59E-A0F675F0D7C7}" srcOrd="0" destOrd="0" presId="urn:microsoft.com/office/officeart/2005/8/layout/hProcess9"/>
    <dgm:cxn modelId="{ABD2A8AF-E0BD-42F8-8E9E-C3B59E1158EB}" srcId="{767EF92A-C74E-4A5F-8F7D-CA89F19EA566}" destId="{EC2B64D3-0347-47B9-A5BA-622FA84E1C15}" srcOrd="2" destOrd="0" parTransId="{1AC07083-F888-4E10-930C-7B0D7FE14F21}" sibTransId="{50485474-5A71-43AF-942C-FDACA02DDCD4}"/>
    <dgm:cxn modelId="{98262572-595D-45CF-B633-666B89B41A7C}" srcId="{767EF92A-C74E-4A5F-8F7D-CA89F19EA566}" destId="{13861F81-C8BB-4F01-849B-0857BF7FFFB9}" srcOrd="0" destOrd="0" parTransId="{4821981D-A444-4290-978B-CDA59F207761}" sibTransId="{4C1BA9D7-AC3D-465B-B232-DA223EC2D7E5}"/>
    <dgm:cxn modelId="{4970349E-6E4A-406C-8573-2C10A3AE90C1}" type="presOf" srcId="{EC2B64D3-0347-47B9-A5BA-622FA84E1C15}" destId="{6C95C8B8-FFFD-4C74-8E0D-CB4FBB18EEA0}" srcOrd="0" destOrd="0" presId="urn:microsoft.com/office/officeart/2005/8/layout/hProcess9"/>
    <dgm:cxn modelId="{5A3B6DB5-3B8D-426F-888C-E7826D55B2D9}" type="presOf" srcId="{2E9F2BB3-AED5-4F1F-839F-AF630EF31560}" destId="{17E0703D-7C6A-4F18-9CA4-A5D347A1F242}" srcOrd="0" destOrd="0" presId="urn:microsoft.com/office/officeart/2005/8/layout/hProcess9"/>
    <dgm:cxn modelId="{24EE6FA1-0F0E-4AA1-9C20-A3F3EDA4A4AC}" srcId="{767EF92A-C74E-4A5F-8F7D-CA89F19EA566}" destId="{2E9F2BB3-AED5-4F1F-839F-AF630EF31560}" srcOrd="1" destOrd="0" parTransId="{03FCA387-0B98-46EA-85DF-39FBF221D7F3}" sibTransId="{C024E39F-B99F-4936-AA32-F86670363EBD}"/>
    <dgm:cxn modelId="{B23BA759-D95B-4077-BC57-06CF30A06129}" type="presOf" srcId="{767EF92A-C74E-4A5F-8F7D-CA89F19EA566}" destId="{00CD3672-848B-4FAA-B498-5BAB54D43298}" srcOrd="0" destOrd="0" presId="urn:microsoft.com/office/officeart/2005/8/layout/hProcess9"/>
    <dgm:cxn modelId="{DF5C8961-D366-460C-8D1B-09D0A1EE961A}" type="presParOf" srcId="{00CD3672-848B-4FAA-B498-5BAB54D43298}" destId="{B3FF407B-7959-4852-816D-91DFE6BC5712}" srcOrd="0" destOrd="0" presId="urn:microsoft.com/office/officeart/2005/8/layout/hProcess9"/>
    <dgm:cxn modelId="{EB676FF7-F1A1-4E5E-9898-4B16E96009AB}" type="presParOf" srcId="{00CD3672-848B-4FAA-B498-5BAB54D43298}" destId="{CDF3BD74-F1E9-43F0-BB4B-F84CC9152471}" srcOrd="1" destOrd="0" presId="urn:microsoft.com/office/officeart/2005/8/layout/hProcess9"/>
    <dgm:cxn modelId="{E575B83B-466B-4A41-87CD-282200913388}" type="presParOf" srcId="{CDF3BD74-F1E9-43F0-BB4B-F84CC9152471}" destId="{1FAFB459-BBD3-422A-B59E-A0F675F0D7C7}" srcOrd="0" destOrd="0" presId="urn:microsoft.com/office/officeart/2005/8/layout/hProcess9"/>
    <dgm:cxn modelId="{381D6A06-1436-4A59-9CC5-40EE87BEF4EE}" type="presParOf" srcId="{CDF3BD74-F1E9-43F0-BB4B-F84CC9152471}" destId="{6D84C0BF-8CD5-43B5-AD45-CF9E8ADD6749}" srcOrd="1" destOrd="0" presId="urn:microsoft.com/office/officeart/2005/8/layout/hProcess9"/>
    <dgm:cxn modelId="{7DB8F2A2-6658-4BCD-B1CF-8094F02FBED6}" type="presParOf" srcId="{CDF3BD74-F1E9-43F0-BB4B-F84CC9152471}" destId="{17E0703D-7C6A-4F18-9CA4-A5D347A1F242}" srcOrd="2" destOrd="0" presId="urn:microsoft.com/office/officeart/2005/8/layout/hProcess9"/>
    <dgm:cxn modelId="{6661FECC-9454-4BCE-93B7-A6CA096300F6}" type="presParOf" srcId="{CDF3BD74-F1E9-43F0-BB4B-F84CC9152471}" destId="{F4DD6AC3-8639-48CD-B70F-707AD3AA9FD7}" srcOrd="3" destOrd="0" presId="urn:microsoft.com/office/officeart/2005/8/layout/hProcess9"/>
    <dgm:cxn modelId="{3694AA8A-9EF1-4EB6-9696-D75A107AB25B}" type="presParOf" srcId="{CDF3BD74-F1E9-43F0-BB4B-F84CC9152471}" destId="{6C95C8B8-FFFD-4C74-8E0D-CB4FBB18EEA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F407B-7959-4852-816D-91DFE6BC5712}">
      <dsp:nvSpPr>
        <dsp:cNvPr id="0" name=""/>
        <dsp:cNvSpPr/>
      </dsp:nvSpPr>
      <dsp:spPr>
        <a:xfrm>
          <a:off x="588642" y="0"/>
          <a:ext cx="6671278" cy="1805152"/>
        </a:xfrm>
        <a:prstGeom prst="rightArrow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FB459-BBD3-422A-B59E-A0F675F0D7C7}">
      <dsp:nvSpPr>
        <dsp:cNvPr id="0" name=""/>
        <dsp:cNvSpPr/>
      </dsp:nvSpPr>
      <dsp:spPr>
        <a:xfrm>
          <a:off x="4298" y="447919"/>
          <a:ext cx="2302736" cy="909312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Basic Service Group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8687" y="492308"/>
        <a:ext cx="2213958" cy="820534"/>
      </dsp:txXfrm>
    </dsp:sp>
    <dsp:sp modelId="{17E0703D-7C6A-4F18-9CA4-A5D347A1F242}">
      <dsp:nvSpPr>
        <dsp:cNvPr id="0" name=""/>
        <dsp:cNvSpPr/>
      </dsp:nvSpPr>
      <dsp:spPr>
        <a:xfrm>
          <a:off x="2641979" y="68393"/>
          <a:ext cx="2564604" cy="168804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(1) Individual Placement and Support (IPS)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(2) Coordinated Evidence-Based Behavioral Health Care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(3) Integration and Coordination of Related Services</a:t>
          </a:r>
        </a:p>
      </dsp:txBody>
      <dsp:txXfrm>
        <a:off x="2724383" y="150797"/>
        <a:ext cx="2399796" cy="1523240"/>
      </dsp:txXfrm>
    </dsp:sp>
    <dsp:sp modelId="{6C95C8B8-FFFD-4C74-8E0D-CB4FBB18EEA0}">
      <dsp:nvSpPr>
        <dsp:cNvPr id="0" name=""/>
        <dsp:cNvSpPr/>
      </dsp:nvSpPr>
      <dsp:spPr>
        <a:xfrm>
          <a:off x="5541527" y="541545"/>
          <a:ext cx="2302736" cy="72206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Team Lead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IPS Specialist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Care Manager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576775" y="576793"/>
        <a:ext cx="2232240" cy="651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F407B-7959-4852-816D-91DFE6BC5712}">
      <dsp:nvSpPr>
        <dsp:cNvPr id="0" name=""/>
        <dsp:cNvSpPr/>
      </dsp:nvSpPr>
      <dsp:spPr>
        <a:xfrm>
          <a:off x="588508" y="0"/>
          <a:ext cx="6671278" cy="2678218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FB459-BBD3-422A-B59E-A0F675F0D7C7}">
      <dsp:nvSpPr>
        <dsp:cNvPr id="0" name=""/>
        <dsp:cNvSpPr/>
      </dsp:nvSpPr>
      <dsp:spPr>
        <a:xfrm>
          <a:off x="0" y="384924"/>
          <a:ext cx="2299287" cy="187991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Full Service Group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91770" y="476694"/>
        <a:ext cx="2115747" cy="1696376"/>
      </dsp:txXfrm>
    </dsp:sp>
    <dsp:sp modelId="{17E0703D-7C6A-4F18-9CA4-A5D347A1F242}">
      <dsp:nvSpPr>
        <dsp:cNvPr id="0" name=""/>
        <dsp:cNvSpPr/>
      </dsp:nvSpPr>
      <dsp:spPr>
        <a:xfrm>
          <a:off x="2658799" y="0"/>
          <a:ext cx="2530964" cy="267821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(1) IPS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(2) Coordinated Evidence-Based Behavioral Health Care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(3) Integration and Coordination of Related Services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(4) Medication Management Support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strike="sngStrike" kern="1200" dirty="0">
            <a:solidFill>
              <a:schemeClr val="tx1"/>
            </a:solidFill>
          </a:endParaRPr>
        </a:p>
      </dsp:txBody>
      <dsp:txXfrm>
        <a:off x="2782350" y="123551"/>
        <a:ext cx="2283862" cy="2431116"/>
      </dsp:txXfrm>
    </dsp:sp>
    <dsp:sp modelId="{6C95C8B8-FFFD-4C74-8E0D-CB4FBB18EEA0}">
      <dsp:nvSpPr>
        <dsp:cNvPr id="0" name=""/>
        <dsp:cNvSpPr/>
      </dsp:nvSpPr>
      <dsp:spPr>
        <a:xfrm>
          <a:off x="5546934" y="803465"/>
          <a:ext cx="2299287" cy="1071287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Team Lead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IPS Specialist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Care Manager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Nurse Care Coordinator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599230" y="855761"/>
        <a:ext cx="2194695" cy="9666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F407B-7959-4852-816D-91DFE6BC5712}">
      <dsp:nvSpPr>
        <dsp:cNvPr id="0" name=""/>
        <dsp:cNvSpPr/>
      </dsp:nvSpPr>
      <dsp:spPr>
        <a:xfrm>
          <a:off x="588508" y="0"/>
          <a:ext cx="6671279" cy="1146527"/>
        </a:xfrm>
        <a:prstGeom prst="rightArrow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FB459-BBD3-422A-B59E-A0F675F0D7C7}">
      <dsp:nvSpPr>
        <dsp:cNvPr id="0" name=""/>
        <dsp:cNvSpPr/>
      </dsp:nvSpPr>
      <dsp:spPr>
        <a:xfrm>
          <a:off x="0" y="343958"/>
          <a:ext cx="2354569" cy="45861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Usual Services Group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2387" y="366345"/>
        <a:ext cx="2309795" cy="413836"/>
      </dsp:txXfrm>
    </dsp:sp>
    <dsp:sp modelId="{17E0703D-7C6A-4F18-9CA4-A5D347A1F242}">
      <dsp:nvSpPr>
        <dsp:cNvPr id="0" name=""/>
        <dsp:cNvSpPr/>
      </dsp:nvSpPr>
      <dsp:spPr>
        <a:xfrm>
          <a:off x="2746997" y="343958"/>
          <a:ext cx="2354569" cy="45861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None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769384" y="366345"/>
        <a:ext cx="2309795" cy="413836"/>
      </dsp:txXfrm>
    </dsp:sp>
    <dsp:sp modelId="{6C95C8B8-FFFD-4C74-8E0D-CB4FBB18EEA0}">
      <dsp:nvSpPr>
        <dsp:cNvPr id="0" name=""/>
        <dsp:cNvSpPr/>
      </dsp:nvSpPr>
      <dsp:spPr>
        <a:xfrm>
          <a:off x="5493994" y="335083"/>
          <a:ext cx="2354569" cy="45861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None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516381" y="357470"/>
        <a:ext cx="2309795" cy="413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A5C6FE-7E0D-4FC8-B89E-A045013D917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1C5A8D-7CF0-4976-A550-52201278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93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A7FA5C-4577-EF47-90DF-E4E1C3F2CCD6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BF2747-C023-9B4F-80E1-98BD6E4B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2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 Picture may be replaced by the agency logo.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F2747-C023-9B4F-80E1-98BD6E4BFF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1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9A4A0B-7747-9449-87BF-61BD8FA66A3E}" type="slidenum">
              <a:rPr lang="en-US"/>
              <a:pPr/>
              <a:t>7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35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5325"/>
            <a:ext cx="4633912" cy="3475038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7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73200"/>
            <a:ext cx="9144000" cy="5470185"/>
          </a:xfrm>
          <a:prstGeom prst="rect">
            <a:avLst/>
          </a:prstGeom>
          <a:solidFill>
            <a:srgbClr val="4571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9144000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0" y="275729"/>
            <a:ext cx="2609701" cy="79176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270000" y="2122328"/>
            <a:ext cx="6976873" cy="923545"/>
          </a:xfrm>
        </p:spPr>
        <p:txBody>
          <a:bodyPr>
            <a:normAutofit/>
          </a:bodyPr>
          <a:lstStyle>
            <a:lvl1pPr marL="0" indent="0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270000" y="3260725"/>
            <a:ext cx="6976873" cy="2225675"/>
          </a:xfrm>
        </p:spPr>
        <p:txBody>
          <a:bodyPr/>
          <a:lstStyle>
            <a:lvl5pPr marL="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4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0936" y="1706880"/>
            <a:ext cx="7719823" cy="447021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3035-A9D6-214F-A5BC-A1FE30E2E0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03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1713992"/>
            <a:ext cx="7719823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3035-A9D6-214F-A5BC-A1FE30E2E0E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05" y="1888685"/>
            <a:ext cx="5238897" cy="4621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1470152"/>
            <a:ext cx="9144000" cy="5020056"/>
          </a:xfrm>
          <a:prstGeom prst="rect">
            <a:avLst/>
          </a:prstGeom>
          <a:solidFill>
            <a:srgbClr val="45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9A27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2409"/>
            <a:ext cx="7886700" cy="92354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3035-A9D6-214F-A5BC-A1FE30E2E0E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idx="13"/>
          </p:nvPr>
        </p:nvSpPr>
        <p:spPr>
          <a:xfrm>
            <a:off x="628650" y="1814671"/>
            <a:ext cx="77198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1470152"/>
            <a:ext cx="9144000" cy="5020056"/>
          </a:xfrm>
          <a:prstGeom prst="rect">
            <a:avLst/>
          </a:prstGeom>
          <a:solidFill>
            <a:srgbClr val="45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9A27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32569"/>
            <a:ext cx="7886700" cy="92354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3035-A9D6-214F-A5BC-A1FE30E2E0E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628650" y="1804511"/>
            <a:ext cx="77198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05" y="1888686"/>
            <a:ext cx="5238897" cy="4621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10022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10022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3035-A9D6-214F-A5BC-A1FE30E2E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3035-A9D6-214F-A5BC-A1FE30E2E0E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510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32568"/>
            <a:ext cx="7719823" cy="92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6968"/>
            <a:ext cx="77198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10528"/>
            <a:ext cx="9144000" cy="3474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E333C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354343"/>
            <a:ext cx="9144000" cy="118857"/>
          </a:xfrm>
          <a:prstGeom prst="rect">
            <a:avLst/>
          </a:prstGeom>
          <a:solidFill>
            <a:srgbClr val="F899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473" y="6510528"/>
            <a:ext cx="689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Arial" charset="0"/>
              </a:defRPr>
            </a:lvl1pPr>
          </a:lstStyle>
          <a:p>
            <a:fld id="{BE093035-A9D6-214F-A5BC-A1FE30E2E0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6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2" r:id="rId3"/>
    <p:sldLayoutId id="2147483663" r:id="rId4"/>
    <p:sldLayoutId id="2147483668" r:id="rId5"/>
    <p:sldLayoutId id="2147483664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4571B7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8991D"/>
        </a:buClr>
        <a:buSzPct val="100000"/>
        <a:buFont typeface="Wingdings" charset="2"/>
        <a:buChar char="§"/>
        <a:defRPr sz="2200" b="0" i="0" kern="1200">
          <a:solidFill>
            <a:srgbClr val="4571B7"/>
          </a:solidFill>
          <a:latin typeface="Trebuchet MS" panose="020B0603020202020204" pitchFamily="34" charset="0"/>
          <a:ea typeface="Trebuchet MS" panose="020B0603020202020204" pitchFamily="34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8991D"/>
        </a:buClr>
        <a:buFont typeface="Arial" panose="020B0604020202020204" pitchFamily="34" charset="0"/>
        <a:buChar char="•"/>
        <a:defRPr sz="2200" b="0" i="0" kern="1200">
          <a:solidFill>
            <a:srgbClr val="4571B7"/>
          </a:solidFill>
          <a:latin typeface="Trebuchet MS" panose="020B0603020202020204" pitchFamily="34" charset="0"/>
          <a:ea typeface="Trebuchet MS" panose="020B0603020202020204" pitchFamily="34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8991D"/>
        </a:buClr>
        <a:buFont typeface="Arial" panose="020B0604020202020204" pitchFamily="34" charset="0"/>
        <a:buChar char="•"/>
        <a:defRPr sz="2000" b="0" i="0" kern="1200">
          <a:solidFill>
            <a:srgbClr val="4571B7"/>
          </a:solidFill>
          <a:latin typeface="Trebuchet MS" panose="020B0603020202020204" pitchFamily="34" charset="0"/>
          <a:ea typeface="Trebuchet MS" panose="020B0603020202020204" pitchFamily="34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8991D"/>
        </a:buClr>
        <a:buFont typeface="Arial" panose="020B0604020202020204" pitchFamily="34" charset="0"/>
        <a:buChar char="•"/>
        <a:defRPr sz="2000" b="0" i="0" kern="1200">
          <a:solidFill>
            <a:srgbClr val="4571B7"/>
          </a:solidFill>
          <a:latin typeface="Trebuchet MS" panose="020B0603020202020204" pitchFamily="34" charset="0"/>
          <a:ea typeface="Trebuchet MS" panose="020B0603020202020204" pitchFamily="34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8991D"/>
        </a:buClr>
        <a:buFont typeface="Arial" panose="020B0604020202020204" pitchFamily="34" charset="0"/>
        <a:buChar char="•"/>
        <a:defRPr sz="2000" b="0" i="0" kern="1200">
          <a:solidFill>
            <a:srgbClr val="4571B7"/>
          </a:solidFill>
          <a:latin typeface="Trebuchet MS" panose="020B0603020202020204" pitchFamily="34" charset="0"/>
          <a:ea typeface="Trebuchet MS" panose="020B0603020202020204" pitchFamily="34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disabilityresearch/contact.htm" TargetMode="External"/><Relationship Id="rId2" Type="http://schemas.openxmlformats.org/officeDocument/2006/relationships/hyperlink" Target="mailto:jgorman@pennylane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psworks.org/" TargetMode="External"/><Relationship Id="rId5" Type="http://schemas.openxmlformats.org/officeDocument/2006/relationships/hyperlink" Target="mailto:robertdrake@westat.com" TargetMode="External"/><Relationship Id="rId4" Type="http://schemas.openxmlformats.org/officeDocument/2006/relationships/hyperlink" Target="mailto:williamfrey@westat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62589"/>
            <a:ext cx="9144000" cy="1958701"/>
          </a:xfrm>
        </p:spPr>
        <p:txBody>
          <a:bodyPr>
            <a:normAutofit/>
          </a:bodyPr>
          <a:lstStyle/>
          <a:p>
            <a:pPr marL="233363" algn="ctr"/>
            <a:r>
              <a:rPr lang="en-US" sz="3200" dirty="0" smtClean="0"/>
              <a:t>The Supported Employment Demonstration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688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 of Supported Employment Principles at Penny 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276" y="1634066"/>
            <a:ext cx="7719823" cy="44312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2"/>
                </a:solidFill>
              </a:rPr>
              <a:t>Employment services are integrated with mental health services </a:t>
            </a:r>
            <a:r>
              <a:rPr lang="en-US" sz="2600" b="1" dirty="0" smtClean="0">
                <a:solidFill>
                  <a:schemeClr val="tx2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The </a:t>
            </a:r>
            <a:r>
              <a:rPr lang="en-US" sz="2600" dirty="0"/>
              <a:t>treatment team consists of the clinical therapist, case manager, psychiatrist, employment specialists, substance use counselor, benefits counselor, and supervisor.  </a:t>
            </a:r>
            <a:endParaRPr lang="en-US" sz="2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A </a:t>
            </a:r>
            <a:r>
              <a:rPr lang="en-US" sz="2600" dirty="0"/>
              <a:t>weekly treatment team meeting occurs for the Basic and Full </a:t>
            </a:r>
            <a:r>
              <a:rPr lang="en-US" sz="2600" dirty="0" smtClean="0"/>
              <a:t>groups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2"/>
                </a:solidFill>
              </a:rPr>
              <a:t>Employment services 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Employment </a:t>
            </a:r>
            <a:r>
              <a:rPr lang="en-US" sz="2600" dirty="0"/>
              <a:t>Specialists throughout our agency </a:t>
            </a:r>
            <a:r>
              <a:rPr lang="en-US" sz="2600" dirty="0" smtClean="0"/>
              <a:t>and within the community collaborate </a:t>
            </a:r>
            <a:r>
              <a:rPr lang="en-US" sz="2600" dirty="0"/>
              <a:t>regarding employment services </a:t>
            </a:r>
            <a:r>
              <a:rPr lang="en-US" sz="2600" i="1" dirty="0"/>
              <a:t>(Employment Support Program with Transitional Age Youth, </a:t>
            </a:r>
            <a:r>
              <a:rPr lang="en-US" sz="2600" i="1" dirty="0" smtClean="0"/>
              <a:t>COOP, homeless </a:t>
            </a:r>
            <a:r>
              <a:rPr lang="en-US" sz="2600" i="1" dirty="0"/>
              <a:t>drop-in center, veteran’s employment </a:t>
            </a:r>
            <a:r>
              <a:rPr lang="en-US" sz="2600" i="1" dirty="0" smtClean="0"/>
              <a:t>services, </a:t>
            </a:r>
            <a:r>
              <a:rPr lang="en-US" sz="2600" i="1" dirty="0" err="1" smtClean="0"/>
              <a:t>Worksource</a:t>
            </a:r>
            <a:r>
              <a:rPr lang="en-US" sz="2600" i="1" dirty="0" smtClean="0"/>
              <a:t>, </a:t>
            </a:r>
            <a:r>
              <a:rPr lang="en-US" sz="2600" i="1" dirty="0" err="1" smtClean="0"/>
              <a:t>etc</a:t>
            </a:r>
            <a:r>
              <a:rPr lang="en-US" sz="2600" i="1" dirty="0" smtClean="0"/>
              <a:t>).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Employment Specialists develop relationships with employers as they are required to meet with 6 hiring managers per week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Jobs are developed based on a participant’s preferences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Job supports are provided to help participants maintain employment</a:t>
            </a:r>
          </a:p>
          <a:p>
            <a:pPr marL="0" indent="0">
              <a:buNone/>
            </a:pPr>
            <a:endParaRPr lang="en-US" sz="2300" dirty="0"/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3035-A9D6-214F-A5BC-A1FE30E2E0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Penny Lane Outcomes</a:t>
            </a:r>
            <a:br>
              <a:rPr lang="en-US" dirty="0" smtClean="0"/>
            </a:br>
            <a:r>
              <a:rPr lang="en-US" dirty="0" smtClean="0"/>
              <a:t>First Year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276" y="1634066"/>
            <a:ext cx="7719823" cy="44312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As of January 2019, 65 clients opened in IPS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Total of 30 job starts in the past year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Average 45% employment rate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Of the participants who did obtain employment, 78% of them obtained a job within the first 90 days of enrollment.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Participants </a:t>
            </a:r>
            <a:r>
              <a:rPr lang="en-US" b="1" dirty="0"/>
              <a:t>m</a:t>
            </a:r>
            <a:r>
              <a:rPr lang="en-US" b="1" dirty="0" smtClean="0"/>
              <a:t>aintaining a job past 90 days – 47%</a:t>
            </a:r>
          </a:p>
          <a:p>
            <a:pPr marL="0" indent="0">
              <a:buNone/>
            </a:pPr>
            <a:r>
              <a:rPr lang="en-US" b="1" dirty="0"/>
              <a:t>	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3035-A9D6-214F-A5BC-A1FE30E2E0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000" i="1" dirty="0"/>
              <a:t/>
            </a:r>
            <a:br>
              <a:rPr lang="en-US" sz="2000" i="1" dirty="0"/>
            </a:br>
            <a:r>
              <a:rPr lang="en-US" dirty="0" smtClean="0"/>
              <a:t>EFFECTIVENESS OF 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IPS is cost effective over long-term: </a:t>
            </a:r>
          </a:p>
          <a:p>
            <a:pPr lvl="2"/>
            <a:r>
              <a:rPr lang="en-US" dirty="0"/>
              <a:t>Clients who return to work produce savings in mental health treatment costs (10 yr. follow-up study of clients with co-occurring severe mental illness and substance abuse disorder found an average annual savings of over $16,000 per client)</a:t>
            </a:r>
          </a:p>
          <a:p>
            <a:pPr marL="457200" lvl="1" indent="0">
              <a:buNone/>
            </a:pPr>
            <a:r>
              <a:rPr lang="en-US" b="1" dirty="0"/>
              <a:t>2. IPS is successful over time: </a:t>
            </a:r>
          </a:p>
          <a:p>
            <a:pPr lvl="2"/>
            <a:r>
              <a:rPr lang="en-US" dirty="0"/>
              <a:t>Approximately 40% of clients who obtain a job from IPS become steady workers and remain competitively employed a decade later</a:t>
            </a:r>
          </a:p>
          <a:p>
            <a:pPr marL="457200" lvl="1" indent="0">
              <a:buNone/>
            </a:pPr>
            <a:r>
              <a:rPr lang="en-US" b="1" dirty="0"/>
              <a:t>3. IPS is effective </a:t>
            </a:r>
          </a:p>
          <a:p>
            <a:pPr lvl="2"/>
            <a:r>
              <a:rPr lang="en-US" dirty="0"/>
              <a:t>IPS is 3 times more effective than other vocational approaches in helping people with mental illness to work competitively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sz="1500" dirty="0"/>
              <a:t>“</a:t>
            </a:r>
            <a:r>
              <a:rPr lang="en-US" sz="1500" i="1" dirty="0"/>
              <a:t>Making the case for IPS Supported Employment” (www.IPSworks.org)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3035-A9D6-214F-A5BC-A1FE30E2E0E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94594" y="315310"/>
            <a:ext cx="9049407" cy="1592318"/>
          </a:xfrm>
        </p:spPr>
        <p:txBody>
          <a:bodyPr vert="horz" lIns="90488" tIns="45720" rIns="90488" bIns="45720" rtlCol="0"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5400" dirty="0">
                <a:latin typeface="Times New Roman"/>
                <a:ea typeface="ＭＳ Ｐゴシック" charset="0"/>
                <a:cs typeface="Times New Roman"/>
              </a:rPr>
              <a:t/>
            </a:r>
            <a:br>
              <a:rPr lang="en-US" sz="5400" dirty="0">
                <a:latin typeface="Times New Roman"/>
                <a:ea typeface="ＭＳ Ｐゴシック" charset="0"/>
                <a:cs typeface="Times New Roman"/>
              </a:rPr>
            </a:br>
            <a:endParaRPr lang="en-US" sz="54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79569" y="1477736"/>
            <a:ext cx="3130072" cy="5243739"/>
          </a:xfrm>
        </p:spPr>
        <p:txBody>
          <a:bodyPr vert="horz" lIns="90488" tIns="45720" rIns="90488" bIns="45720" rtlCol="0"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/>
              <a:ea typeface="ＭＳ Ｐゴシック" charset="0"/>
              <a:cs typeface="Times New Roman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Among 26 vocational practices, only IPS rated highly relevant (3</a:t>
            </a:r>
            <a:r>
              <a:rPr lang="en-US" sz="5200" baseline="30000" dirty="0">
                <a:latin typeface="Times New Roman"/>
                <a:ea typeface="ＭＳ Ｐゴシック" charset="0"/>
                <a:cs typeface="Times New Roman"/>
              </a:rPr>
              <a:t>rd</a:t>
            </a: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) and highly evidence-based (3</a:t>
            </a:r>
            <a:r>
              <a:rPr lang="en-US" sz="5200" baseline="30000" dirty="0">
                <a:latin typeface="Times New Roman"/>
                <a:ea typeface="ＭＳ Ｐゴシック" charset="0"/>
                <a:cs typeface="Times New Roman"/>
              </a:rPr>
              <a:t>rd</a:t>
            </a: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) by VR subject matter experts</a:t>
            </a:r>
            <a:endParaRPr lang="en-US" sz="4800" dirty="0">
              <a:latin typeface="Times New Roman"/>
              <a:ea typeface="ＭＳ Ｐゴシック" charset="0"/>
              <a:cs typeface="Times New Roman"/>
            </a:endParaRPr>
          </a:p>
          <a:p>
            <a:pPr marL="0" indent="0" algn="ctr">
              <a:buNone/>
              <a:defRPr/>
            </a:pP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(Leahy et al., 2018)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285" y="163286"/>
            <a:ext cx="5734358" cy="63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Competitive Employment Rates in 23 Randomized Controlled Trials of IPS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3035-A9D6-214F-A5BC-A1FE30E2E0E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0936" y="2514600"/>
            <a:ext cx="3077463" cy="375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E333C"/>
              </a:buClr>
              <a:buSzPct val="100000"/>
              <a:buFont typeface="Wingdings" charset="2"/>
              <a:buChar char="§"/>
              <a:defRPr sz="2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E333C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574524"/>
              </p:ext>
            </p:extLst>
          </p:nvPr>
        </p:nvGraphicFramePr>
        <p:xfrm>
          <a:off x="308611" y="1609657"/>
          <a:ext cx="8510588" cy="462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Worksheet" r:id="rId3" imgW="12217400" imgH="6642100" progId="Excel.Sheet.8">
                  <p:embed/>
                </p:oleObj>
              </mc:Choice>
              <mc:Fallback>
                <p:oleObj name="Worksheet" r:id="rId3" imgW="12217400" imgH="6642100" progId="Excel.Sheet.8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611" y="1609657"/>
                        <a:ext cx="8510588" cy="4627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0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All 23 studies showed a significant advantage for IPS or evidenced-based supported employment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Mean competitive employment rates for the 23 studies: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55 percent for IPS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23 percent for controls</a:t>
            </a:r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0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 dirty="0"/>
              <a:t>*</a:t>
            </a:r>
            <a:r>
              <a:rPr lang="en-US" sz="1600" dirty="0" err="1"/>
              <a:t>Modini</a:t>
            </a:r>
            <a:r>
              <a:rPr lang="en-US" sz="1600" dirty="0"/>
              <a:t>, 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3035-A9D6-214F-A5BC-A1FE30E2E0E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51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Expected Use of Study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Increase access to effective employment and behavioral health services earlier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Change how policy makers, health care providers, individuals with mental health and substance abuse problems, and their families approach employment and overall wellbeing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Working may eliminate the need for disability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3035-A9D6-214F-A5BC-A1FE30E2E0E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7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73" y="1464733"/>
            <a:ext cx="8349671" cy="471235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If you have questions </a:t>
            </a:r>
            <a:r>
              <a:rPr lang="en-US" sz="1600" dirty="0" smtClean="0"/>
              <a:t>about the Supported Employment Demonstration: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/>
              <a:t>Penny Lane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Jennifer Gorman, LMFT at 661-266-4783 x2732  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hlinkClick r:id="rId2"/>
              </a:rPr>
              <a:t>jgorman@pennylane.org</a:t>
            </a:r>
            <a:endParaRPr lang="en-US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/>
              <a:t>U.S</a:t>
            </a:r>
            <a:r>
              <a:rPr lang="en-US" sz="1600" b="1" dirty="0"/>
              <a:t>. Social Security Administration </a:t>
            </a:r>
            <a:r>
              <a:rPr lang="en-US" sz="1600" b="1" dirty="0" smtClean="0"/>
              <a:t>Social </a:t>
            </a:r>
            <a:r>
              <a:rPr lang="en-US" sz="1600" b="1" dirty="0"/>
              <a:t>Security </a:t>
            </a:r>
            <a:r>
              <a:rPr lang="en-US" sz="1600" b="1" dirty="0" smtClean="0"/>
              <a:t>Administration 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www.ssa.gov/disabilityresearch/contact.htm</a:t>
            </a:r>
            <a:endParaRPr lang="en-US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err="1" smtClean="0"/>
              <a:t>Westat</a:t>
            </a:r>
            <a:r>
              <a:rPr lang="en-US" sz="1600" b="1" dirty="0" smtClean="0"/>
              <a:t>  </a:t>
            </a:r>
            <a:endParaRPr lang="en-US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Co-Principal </a:t>
            </a:r>
            <a:r>
              <a:rPr lang="en-US" sz="1600" b="1" dirty="0">
                <a:solidFill>
                  <a:schemeClr val="accent1"/>
                </a:solidFill>
              </a:rPr>
              <a:t>Investigator, Evaluation </a:t>
            </a:r>
            <a:r>
              <a:rPr lang="en-US" sz="1600" b="1" dirty="0" smtClean="0">
                <a:solidFill>
                  <a:schemeClr val="accent1"/>
                </a:solidFill>
              </a:rPr>
              <a:t>Lead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William </a:t>
            </a:r>
            <a:r>
              <a:rPr lang="en-US" sz="1600" dirty="0"/>
              <a:t>Frey, Ph.D</a:t>
            </a:r>
            <a:r>
              <a:rPr lang="en-US" sz="1600" dirty="0" smtClean="0"/>
              <a:t>. (</a:t>
            </a:r>
            <a:r>
              <a:rPr lang="en-US" sz="1600" dirty="0"/>
              <a:t>301) </a:t>
            </a:r>
            <a:r>
              <a:rPr lang="en-US" sz="1600" dirty="0" smtClean="0"/>
              <a:t>610-5198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hlinkClick r:id="rId4"/>
              </a:rPr>
              <a:t>williamfrey@westat.com</a:t>
            </a:r>
            <a:endParaRPr lang="en-US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/>
              <a:t>Co-Principal Investigator</a:t>
            </a:r>
            <a:r>
              <a:rPr lang="en-US" sz="1600" b="1" dirty="0"/>
              <a:t>, Implementation </a:t>
            </a:r>
            <a:r>
              <a:rPr lang="en-US" sz="1600" b="1" dirty="0" smtClean="0"/>
              <a:t>Lead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Robert </a:t>
            </a:r>
            <a:r>
              <a:rPr lang="en-US" sz="1600" dirty="0"/>
              <a:t>Drake, Ph.D</a:t>
            </a:r>
            <a:r>
              <a:rPr lang="en-US" sz="1600" dirty="0" smtClean="0"/>
              <a:t>. (603</a:t>
            </a:r>
            <a:r>
              <a:rPr lang="en-US" sz="1600" dirty="0"/>
              <a:t>) </a:t>
            </a:r>
            <a:r>
              <a:rPr lang="en-US" sz="1600" dirty="0" smtClean="0"/>
              <a:t>678-4528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hlinkClick r:id="rId5"/>
              </a:rPr>
              <a:t>robertdrake@westat.com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/>
              <a:t>IPS </a:t>
            </a:r>
            <a:r>
              <a:rPr lang="en-US" sz="16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hlinkClick r:id="rId6"/>
              </a:rPr>
              <a:t>www.IPSworks.org</a:t>
            </a:r>
            <a:endParaRPr lang="en-US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914400" lvl="2" indent="0">
              <a:buNone/>
            </a:pPr>
            <a:endParaRPr lang="en-US" sz="1400" dirty="0" smtClean="0"/>
          </a:p>
          <a:p>
            <a:pPr marL="914400" lvl="2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3035-A9D6-214F-A5BC-A1FE30E2E0E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Supported Employment Demonstration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972" y="1693333"/>
            <a:ext cx="7286927" cy="399037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Funded </a:t>
            </a:r>
            <a:r>
              <a:rPr lang="en-US" dirty="0"/>
              <a:t>by the U.S. Social Security Administration </a:t>
            </a:r>
            <a:r>
              <a:rPr lang="en-US" dirty="0" smtClean="0"/>
              <a:t>and run by </a:t>
            </a:r>
            <a:r>
              <a:rPr lang="en-US" dirty="0" err="1" smtClean="0"/>
              <a:t>Westat</a:t>
            </a:r>
            <a:endParaRPr lang="en-US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6 year study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Participant enrollment began in December 2017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Purpose: To look at how employment services, provided along with integrated behavioral health and social services, can help people experiencing mental illness get a good </a:t>
            </a:r>
            <a:r>
              <a:rPr lang="en-US" dirty="0" smtClean="0"/>
              <a:t>job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3035-A9D6-214F-A5BC-A1FE30E2E0E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" y="5323114"/>
            <a:ext cx="8620125" cy="8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Scope of the Supported Employment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1706880"/>
            <a:ext cx="7946534" cy="447021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4571B7"/>
            </a:solidFill>
          </a:ln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Penny Lane Centers is </a:t>
            </a:r>
            <a:r>
              <a:rPr lang="en-US" dirty="0"/>
              <a:t>among 30 </a:t>
            </a:r>
            <a:r>
              <a:rPr lang="en-US" dirty="0" smtClean="0"/>
              <a:t>community mental health agencies </a:t>
            </a:r>
            <a:r>
              <a:rPr lang="en-US" dirty="0"/>
              <a:t>across the </a:t>
            </a:r>
            <a:r>
              <a:rPr lang="en-US" dirty="0" smtClean="0"/>
              <a:t>country, and the only agency in California, </a:t>
            </a:r>
            <a:r>
              <a:rPr lang="en-US" dirty="0"/>
              <a:t>selected to be part of </a:t>
            </a:r>
            <a:r>
              <a:rPr lang="en-US" dirty="0" smtClean="0"/>
              <a:t>this demonstration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</a:rPr>
              <a:t>3,000</a:t>
            </a:r>
            <a:r>
              <a:rPr lang="en-US" dirty="0" smtClean="0"/>
              <a:t> individuals will participate in the study across the US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</a:rPr>
              <a:t>Eligibility: </a:t>
            </a:r>
            <a:r>
              <a:rPr lang="en-US" dirty="0" smtClean="0"/>
              <a:t>Participants are adults, ages 18-50, who have been initially denied SSI or DI in the past 30-60 days and who have alleged mental health impairment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Penny Lane works with each participant </a:t>
            </a:r>
            <a:r>
              <a:rPr lang="en-US" dirty="0"/>
              <a:t>for </a:t>
            </a:r>
            <a:r>
              <a:rPr lang="en-US" dirty="0" smtClean="0"/>
              <a:t>a period of </a:t>
            </a:r>
            <a:r>
              <a:rPr lang="en-US" b="1" dirty="0" smtClean="0">
                <a:solidFill>
                  <a:schemeClr val="tx2"/>
                </a:solidFill>
              </a:rPr>
              <a:t>3 years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3035-A9D6-214F-A5BC-A1FE30E2E0E1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81" y="5336336"/>
            <a:ext cx="3088727" cy="84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Services and Supports Provided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276" y="1634066"/>
            <a:ext cx="7719823" cy="44312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Services</a:t>
            </a:r>
            <a:r>
              <a:rPr lang="en-US" b="1" dirty="0">
                <a:solidFill>
                  <a:schemeClr val="tx2"/>
                </a:solidFill>
              </a:rPr>
              <a:t>: </a:t>
            </a:r>
          </a:p>
          <a:p>
            <a:r>
              <a:rPr lang="en-US" dirty="0" smtClean="0"/>
              <a:t>Individual </a:t>
            </a:r>
            <a:r>
              <a:rPr lang="en-US" dirty="0"/>
              <a:t>Placement and Support (IPS) employment </a:t>
            </a:r>
            <a:r>
              <a:rPr lang="en-US" dirty="0" smtClean="0"/>
              <a:t>services (job preparation, job development, job coaching, etc.)</a:t>
            </a:r>
            <a:endParaRPr lang="en-US" dirty="0"/>
          </a:p>
          <a:p>
            <a:r>
              <a:rPr lang="en-US" dirty="0" smtClean="0"/>
              <a:t>Behavioral </a:t>
            </a:r>
            <a:r>
              <a:rPr lang="en-US" dirty="0"/>
              <a:t>health services (as needed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Mental Health assessment, diagnosis and treatment plan</a:t>
            </a:r>
            <a:endParaRPr lang="en-US" dirty="0"/>
          </a:p>
          <a:p>
            <a:r>
              <a:rPr lang="en-US" dirty="0" smtClean="0"/>
              <a:t>Medication </a:t>
            </a:r>
            <a:r>
              <a:rPr lang="en-US" dirty="0"/>
              <a:t>management services (as needed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Care </a:t>
            </a:r>
            <a:r>
              <a:rPr lang="en-US" dirty="0"/>
              <a:t>Manager </a:t>
            </a:r>
            <a:r>
              <a:rPr lang="en-US" dirty="0" smtClean="0"/>
              <a:t>services and linkage to community resources remove </a:t>
            </a:r>
            <a:r>
              <a:rPr lang="en-US" dirty="0"/>
              <a:t>barriers to working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Other </a:t>
            </a:r>
            <a:r>
              <a:rPr lang="en-US" b="1" dirty="0">
                <a:solidFill>
                  <a:schemeClr val="tx2"/>
                </a:solidFill>
              </a:rPr>
              <a:t>Supports</a:t>
            </a:r>
          </a:p>
          <a:p>
            <a:r>
              <a:rPr lang="en-US" dirty="0" smtClean="0"/>
              <a:t>Funding </a:t>
            </a:r>
            <a:r>
              <a:rPr lang="en-US" dirty="0"/>
              <a:t>for Individual Work-Related Expenses</a:t>
            </a:r>
          </a:p>
          <a:p>
            <a:r>
              <a:rPr lang="en-US" dirty="0" smtClean="0"/>
              <a:t>Funding </a:t>
            </a:r>
            <a:r>
              <a:rPr lang="en-US" dirty="0"/>
              <a:t>for treatment-approved behavioral health services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3035-A9D6-214F-A5BC-A1FE30E2E0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3317"/>
            <a:ext cx="7719823" cy="923545"/>
          </a:xfrm>
        </p:spPr>
        <p:txBody>
          <a:bodyPr>
            <a:normAutofit/>
          </a:bodyPr>
          <a:lstStyle/>
          <a:p>
            <a:r>
              <a:rPr lang="en-US" dirty="0" smtClean="0"/>
              <a:t>Study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08" y="1447800"/>
            <a:ext cx="8518358" cy="472929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smtClean="0"/>
              <a:t>Participants are assigned to one of three groups. Penny Lane services 40 participants in the Basic-Service and 40 participants in the Full-Service groups.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Usual </a:t>
            </a:r>
            <a:r>
              <a:rPr lang="en-US" sz="2000" b="1" dirty="0">
                <a:solidFill>
                  <a:schemeClr val="tx2"/>
                </a:solidFill>
              </a:rPr>
              <a:t>Services </a:t>
            </a:r>
            <a:r>
              <a:rPr lang="en-US" sz="2000" b="1" dirty="0" smtClean="0">
                <a:solidFill>
                  <a:schemeClr val="tx2"/>
                </a:solidFill>
              </a:rPr>
              <a:t>(Control)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Group: </a:t>
            </a:r>
            <a:r>
              <a:rPr lang="en-US" sz="2000" dirty="0" smtClean="0"/>
              <a:t>Receiving information </a:t>
            </a:r>
            <a:r>
              <a:rPr lang="en-US" sz="2000" dirty="0"/>
              <a:t>about employment services, behavioral health services and related resources available locally and </a:t>
            </a:r>
            <a:r>
              <a:rPr lang="en-US" sz="2000" dirty="0" smtClean="0"/>
              <a:t>nationally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Basic-Service </a:t>
            </a:r>
            <a:r>
              <a:rPr lang="en-US" sz="2000" b="1" dirty="0">
                <a:solidFill>
                  <a:schemeClr val="tx2"/>
                </a:solidFill>
              </a:rPr>
              <a:t>Treatment Group: </a:t>
            </a:r>
            <a:r>
              <a:rPr lang="en-US" sz="2000" dirty="0"/>
              <a:t>Receiving, at no cost, state-of-the-art employment services and behavioral health and social </a:t>
            </a:r>
            <a:r>
              <a:rPr lang="en-US" sz="2000" dirty="0" smtClean="0"/>
              <a:t>services.  </a:t>
            </a:r>
            <a:endParaRPr lang="en-US" sz="20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Full-Service Treatment </a:t>
            </a:r>
            <a:r>
              <a:rPr lang="en-US" sz="2000" b="1" dirty="0">
                <a:solidFill>
                  <a:schemeClr val="tx2"/>
                </a:solidFill>
              </a:rPr>
              <a:t>G</a:t>
            </a:r>
            <a:r>
              <a:rPr lang="en-US" sz="2000" b="1" dirty="0" smtClean="0">
                <a:solidFill>
                  <a:schemeClr val="tx2"/>
                </a:solidFill>
              </a:rPr>
              <a:t>roup: </a:t>
            </a:r>
            <a:r>
              <a:rPr lang="en-US" sz="2000" dirty="0" smtClean="0"/>
              <a:t>Receiving</a:t>
            </a:r>
            <a:r>
              <a:rPr lang="en-US" sz="2000" dirty="0"/>
              <a:t>, at no cost, state-of-the-art employment services, behavioral health and </a:t>
            </a:r>
            <a:r>
              <a:rPr lang="en-US" sz="2000" dirty="0" smtClean="0"/>
              <a:t>social </a:t>
            </a:r>
            <a:r>
              <a:rPr lang="en-US" sz="2000" dirty="0"/>
              <a:t>services, and assistance from a nurse care coordinator to help manage </a:t>
            </a:r>
            <a:r>
              <a:rPr lang="en-US" sz="2000" dirty="0" smtClean="0"/>
              <a:t>medications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3035-A9D6-214F-A5BC-A1FE30E2E0E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917391"/>
              </p:ext>
            </p:extLst>
          </p:nvPr>
        </p:nvGraphicFramePr>
        <p:xfrm>
          <a:off x="769920" y="2016567"/>
          <a:ext cx="7848563" cy="180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390784"/>
              </p:ext>
            </p:extLst>
          </p:nvPr>
        </p:nvGraphicFramePr>
        <p:xfrm>
          <a:off x="769920" y="3827685"/>
          <a:ext cx="7848563" cy="2678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082764"/>
              </p:ext>
            </p:extLst>
          </p:nvPr>
        </p:nvGraphicFramePr>
        <p:xfrm>
          <a:off x="769920" y="1055163"/>
          <a:ext cx="7848564" cy="1146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88026" y="577086"/>
            <a:ext cx="20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Services P</a:t>
            </a:r>
            <a:r>
              <a:rPr lang="en-US" sz="1600" b="1" dirty="0" smtClean="0"/>
              <a:t>rovided as a Part of the Study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80313" y="530919"/>
            <a:ext cx="192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Providers Involved in the Study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09285" y="646848"/>
            <a:ext cx="1801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Study Condition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9248" y="115614"/>
            <a:ext cx="80299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Three Study Conditions and Involved Agency Providers</a:t>
            </a:r>
            <a:endParaRPr lang="en-US" sz="2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cs typeface="ＭＳ Ｐゴシック" charset="-128"/>
              </a:rPr>
              <a:t>Evidence-Based Supported </a:t>
            </a:r>
            <a:r>
              <a:rPr lang="en-US" b="1" dirty="0">
                <a:cs typeface="ＭＳ Ｐゴシック" charset="-128"/>
              </a:rPr>
              <a:t>Employment</a:t>
            </a:r>
            <a:endParaRPr lang="en-US" dirty="0">
              <a:cs typeface="ＭＳ Ｐゴシック" charset="-12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b="1" dirty="0" smtClean="0">
                <a:cs typeface="ＭＳ Ｐゴシック" charset="-128"/>
              </a:rPr>
              <a:t>Evidence-based Supported Employment or the Individual Placement and Support (IPS model) includes the following: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b="1" dirty="0" smtClean="0">
                <a:solidFill>
                  <a:schemeClr val="tx2"/>
                </a:solidFill>
                <a:cs typeface="ＭＳ Ｐゴシック" charset="-128"/>
              </a:rPr>
              <a:t>Goal is competitive employment </a:t>
            </a:r>
            <a:r>
              <a:rPr lang="en-US" dirty="0" smtClean="0">
                <a:cs typeface="ＭＳ Ｐゴシック" charset="-128"/>
              </a:rPr>
              <a:t>– (no pre-employment training or placement in sheltered or segregated work settings) 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dirty="0" smtClean="0">
                <a:cs typeface="ＭＳ Ｐゴシック" charset="-128"/>
              </a:rPr>
              <a:t>Obtaining a job that pays </a:t>
            </a:r>
            <a:r>
              <a:rPr lang="en-US" dirty="0">
                <a:cs typeface="ＭＳ Ｐゴシック" charset="-128"/>
              </a:rPr>
              <a:t>at least minimum wage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dirty="0">
                <a:cs typeface="ＭＳ Ｐゴシック" charset="-128"/>
              </a:rPr>
              <a:t>Work setting includes people who are not disabled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dirty="0">
                <a:cs typeface="ＭＳ Ｐゴシック" charset="-128"/>
              </a:rPr>
              <a:t>Service agency provides ongoing </a:t>
            </a:r>
            <a:r>
              <a:rPr lang="en-US" dirty="0" smtClean="0">
                <a:cs typeface="ＭＳ Ｐゴシック" charset="-128"/>
              </a:rPr>
              <a:t>support in working with clients to not only obtain but maintain employment</a:t>
            </a:r>
            <a:endParaRPr lang="en-US" dirty="0">
              <a:cs typeface="ＭＳ Ｐゴシック" charset="-128"/>
            </a:endParaRPr>
          </a:p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27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Penny Lane Implementation of IPS</a:t>
            </a:r>
            <a:br>
              <a:rPr lang="en-US" dirty="0"/>
            </a:br>
            <a:r>
              <a:rPr lang="en-US" dirty="0"/>
              <a:t>Increased Fidelity = Improved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2009-2012: Penny Lane served the </a:t>
            </a:r>
            <a:r>
              <a:rPr lang="en-US" dirty="0" err="1"/>
              <a:t>CalWorks</a:t>
            </a:r>
            <a:r>
              <a:rPr lang="en-US" dirty="0"/>
              <a:t> population with a focus on employment</a:t>
            </a:r>
          </a:p>
          <a:p>
            <a:pPr lvl="1"/>
            <a:r>
              <a:rPr lang="en-US" dirty="0"/>
              <a:t> Employment rates averaged 10%-15%</a:t>
            </a:r>
          </a:p>
          <a:p>
            <a:pPr lvl="1"/>
            <a:endParaRPr lang="en-US" dirty="0"/>
          </a:p>
          <a:p>
            <a:r>
              <a:rPr lang="en-US" dirty="0"/>
              <a:t>2012: Penny Lane began implementation of IPS with the </a:t>
            </a:r>
            <a:r>
              <a:rPr lang="en-US" dirty="0" err="1"/>
              <a:t>CalWorks</a:t>
            </a:r>
            <a:r>
              <a:rPr lang="en-US" dirty="0"/>
              <a:t> population and achieved good fidelity</a:t>
            </a:r>
          </a:p>
          <a:p>
            <a:pPr lvl="1"/>
            <a:r>
              <a:rPr lang="en-US" dirty="0"/>
              <a:t>Employment rates increased to 35%</a:t>
            </a:r>
          </a:p>
          <a:p>
            <a:pPr lvl="1"/>
            <a:endParaRPr lang="en-US" dirty="0"/>
          </a:p>
          <a:p>
            <a:r>
              <a:rPr lang="en-US" dirty="0"/>
              <a:t>2014: Exemplary Fidelity was achieved </a:t>
            </a:r>
          </a:p>
          <a:p>
            <a:pPr lvl="1"/>
            <a:r>
              <a:rPr lang="en-US" dirty="0"/>
              <a:t>Employment rates increased to 45-50% </a:t>
            </a:r>
          </a:p>
          <a:p>
            <a:pPr lvl="1"/>
            <a:endParaRPr lang="en-US" dirty="0"/>
          </a:p>
          <a:p>
            <a:r>
              <a:rPr lang="en-US" dirty="0"/>
              <a:t>2018: Supported Employment Demonstration (enrollment of participants over the past year)</a:t>
            </a:r>
          </a:p>
          <a:p>
            <a:pPr lvl="1"/>
            <a:r>
              <a:rPr lang="en-US" dirty="0"/>
              <a:t>Employment rates 45%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3035-A9D6-214F-A5BC-A1FE30E2E0E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62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 of Supported Employment Principles at Penny 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276" y="1634066"/>
            <a:ext cx="7719823" cy="44312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</a:rPr>
              <a:t>Consumer choice </a:t>
            </a:r>
            <a:r>
              <a:rPr lang="en-US" dirty="0" smtClean="0"/>
              <a:t>–Individuals who are interested in work are eligible to participate regardless of mental health diagnosis, disabilities, etc. </a:t>
            </a:r>
            <a:r>
              <a:rPr lang="en-US" i="1" dirty="0" smtClean="0"/>
              <a:t>(Research for IPS was based on severe mental illness -Schizophrenia, Bipolar </a:t>
            </a:r>
            <a:r>
              <a:rPr lang="en-US" i="1" dirty="0" err="1" smtClean="0"/>
              <a:t>Dx</a:t>
            </a:r>
            <a:r>
              <a:rPr lang="en-US" i="1" dirty="0" smtClean="0"/>
              <a:t>, etc.)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</a:rPr>
              <a:t>Integrated services with DOR </a:t>
            </a:r>
            <a:r>
              <a:rPr lang="en-US" dirty="0" smtClean="0"/>
              <a:t>– Penny Lane has an assigned DOR Counselor.  A monthly in-person collaboration meeting and regular contact occurs to address employment barriers, needs and goals for shared participants. Penny Lane and DOR cross-trained staff regarding their programs and services. </a:t>
            </a:r>
          </a:p>
          <a:p>
            <a:pPr marL="457200" lvl="1" indent="0">
              <a:buNone/>
            </a:pPr>
            <a:r>
              <a:rPr lang="en-US" i="1" u="sng" dirty="0" smtClean="0">
                <a:solidFill>
                  <a:schemeClr val="tx2"/>
                </a:solidFill>
              </a:rPr>
              <a:t>*80% of our participants enrolled in DOR gained employment*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</a:rPr>
              <a:t>Rapid job search </a:t>
            </a:r>
            <a:r>
              <a:rPr lang="en-US" dirty="0" smtClean="0"/>
              <a:t>– The Employment Specialist works immediately on job search within the first 30 days of enrollment.  Our goal is to find employment within the first 90 days.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3035-A9D6-214F-A5BC-A1FE30E2E0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1402</TotalTime>
  <Words>1137</Words>
  <Application>Microsoft Office PowerPoint</Application>
  <PresentationFormat>Overhead</PresentationFormat>
  <Paragraphs>205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Worksheet</vt:lpstr>
      <vt:lpstr>The Supported Employment Demonstration</vt:lpstr>
      <vt:lpstr>Supported Employment Demonstration Overview</vt:lpstr>
      <vt:lpstr>Scope of the Supported Employment Demonstration</vt:lpstr>
      <vt:lpstr>Services and Supports Provided </vt:lpstr>
      <vt:lpstr>Study Groups</vt:lpstr>
      <vt:lpstr>PowerPoint Presentation</vt:lpstr>
      <vt:lpstr>Evidence-Based Supported Employment</vt:lpstr>
      <vt:lpstr>Penny Lane Implementation of IPS Increased Fidelity = Improved Outcomes</vt:lpstr>
      <vt:lpstr>Implementation of Supported Employment Principles at Penny Lane</vt:lpstr>
      <vt:lpstr>Implementation of Supported Employment Principles at Penny Lane</vt:lpstr>
      <vt:lpstr>Penny Lane Outcomes First Year of the Study</vt:lpstr>
      <vt:lpstr> EFFECTIVENESS OF IPS</vt:lpstr>
      <vt:lpstr> </vt:lpstr>
      <vt:lpstr>Competitive Employment Rates in 23 Randomized Controlled Trials of IPS</vt:lpstr>
      <vt:lpstr>EFFECTIVENESS OF IPS</vt:lpstr>
      <vt:lpstr>Expected Use of Study Results</vt:lpstr>
      <vt:lpstr>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Jennifer Gorman</cp:lastModifiedBy>
  <cp:revision>165</cp:revision>
  <cp:lastPrinted>2019-02-05T20:48:59Z</cp:lastPrinted>
  <dcterms:created xsi:type="dcterms:W3CDTF">2017-01-05T18:36:09Z</dcterms:created>
  <dcterms:modified xsi:type="dcterms:W3CDTF">2019-02-05T20:49:01Z</dcterms:modified>
</cp:coreProperties>
</file>