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91" r:id="rId5"/>
  </p:sldMasterIdLst>
  <p:notesMasterIdLst>
    <p:notesMasterId r:id="rId16"/>
  </p:notesMasterIdLst>
  <p:handoutMasterIdLst>
    <p:handoutMasterId r:id="rId17"/>
  </p:handoutMasterIdLst>
  <p:sldIdLst>
    <p:sldId id="256" r:id="rId6"/>
    <p:sldId id="373" r:id="rId7"/>
    <p:sldId id="401" r:id="rId8"/>
    <p:sldId id="402" r:id="rId9"/>
    <p:sldId id="404" r:id="rId10"/>
    <p:sldId id="403" r:id="rId11"/>
    <p:sldId id="405" r:id="rId12"/>
    <p:sldId id="406" r:id="rId13"/>
    <p:sldId id="407" r:id="rId14"/>
    <p:sldId id="400" r:id="rId15"/>
  </p:sldIdLst>
  <p:sldSz cx="9144000" cy="6858000" type="screen4x3"/>
  <p:notesSz cx="7315200" cy="96012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14">
          <p15:clr>
            <a:srgbClr val="A4A3A4"/>
          </p15:clr>
        </p15:guide>
        <p15:guide id="2" orient="horz" pos="796">
          <p15:clr>
            <a:srgbClr val="A4A3A4"/>
          </p15:clr>
        </p15:guide>
        <p15:guide id="3" orient="horz" pos="907">
          <p15:clr>
            <a:srgbClr val="A4A3A4"/>
          </p15:clr>
        </p15:guide>
        <p15:guide id="4" pos="5645">
          <p15:clr>
            <a:srgbClr val="A4A3A4"/>
          </p15:clr>
        </p15:guide>
        <p15:guide id="5" pos="128">
          <p15:clr>
            <a:srgbClr val="A4A3A4"/>
          </p15:clr>
        </p15:guide>
        <p15:guide id="6" pos="2937">
          <p15:clr>
            <a:srgbClr val="A4A3A4"/>
          </p15:clr>
        </p15:guide>
        <p15:guide id="7" pos="2823">
          <p15:clr>
            <a:srgbClr val="A4A3A4"/>
          </p15:clr>
        </p15:guide>
        <p15:guide id="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8EFF3"/>
    <a:srgbClr val="EAEAEA"/>
    <a:srgbClr val="CBD6E3"/>
    <a:srgbClr val="E7ECF2"/>
    <a:srgbClr val="FA9832"/>
    <a:srgbClr val="CCFF99"/>
    <a:srgbClr val="7030A0"/>
    <a:srgbClr val="BCEAFF"/>
    <a:srgbClr val="FDD5AD"/>
    <a:srgbClr val="D4E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2236" autoAdjust="0"/>
  </p:normalViewPr>
  <p:slideViewPr>
    <p:cSldViewPr snapToObjects="1">
      <p:cViewPr varScale="1">
        <p:scale>
          <a:sx n="88" d="100"/>
          <a:sy n="88" d="100"/>
        </p:scale>
        <p:origin x="1075" y="67"/>
      </p:cViewPr>
      <p:guideLst>
        <p:guide orient="horz" pos="4214"/>
        <p:guide orient="horz" pos="796"/>
        <p:guide orient="horz" pos="907"/>
        <p:guide pos="5645"/>
        <p:guide pos="128"/>
        <p:guide pos="2937"/>
        <p:guide pos="2823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6564"/>
    </p:cViewPr>
  </p:sorterViewPr>
  <p:notesViewPr>
    <p:cSldViewPr snapToObjects="1">
      <p:cViewPr varScale="1">
        <p:scale>
          <a:sx n="80" d="100"/>
          <a:sy n="80" d="100"/>
        </p:scale>
        <p:origin x="3156" y="96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717" cy="480521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8" y="1"/>
            <a:ext cx="3170717" cy="480521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A61AAF3E-78B5-4144-976B-297CC14009C3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43"/>
            <a:ext cx="3170717" cy="480521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8" y="9119143"/>
            <a:ext cx="3170717" cy="480521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1FFC5E5C-ABBB-964B-81CC-6A91D4BDB4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70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1" y="0"/>
            <a:ext cx="3169920" cy="480060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DF1C3A0D-9514-43B5-ABA9-5DEFCF538ABB}" type="datetimeFigureOut">
              <a:rPr lang="en-GB" smtClean="0"/>
              <a:pPr/>
              <a:t>10/01/2020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7" tIns="47418" rIns="94837" bIns="4741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4"/>
            <a:ext cx="5852160" cy="4320540"/>
          </a:xfrm>
          <a:prstGeom prst="rect">
            <a:avLst/>
          </a:prstGeom>
        </p:spPr>
        <p:txBody>
          <a:bodyPr vert="horz" lIns="94837" tIns="47418" rIns="94837" bIns="474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7"/>
            <a:ext cx="3169920" cy="480060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1" y="9119477"/>
            <a:ext cx="3169920" cy="480060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4730D67A-D9E3-4BE9-8ED2-FC85EA95D0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1049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times.com/california/story/2019-11-26/homeless-board-care-mental-illness-lobbying-gavin-newsom-legislature?_amp=true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calbhbc.org/" TargetMode="External"/><Relationship Id="rId4" Type="http://schemas.openxmlformats.org/officeDocument/2006/relationships/hyperlink" Target="https://www.latimes.com/california/story/2019-11-06/homeless-housing-board-care-homes-mental-illness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0FED9EE-67B9-4062-92E4-9FD834B5E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AFC8590-27D5-410E-949A-F436939DE9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500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00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40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61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43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 has lost 1000’s of beds in the last 10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LA County alone has lost 949 beds over the last 3 years</a:t>
            </a:r>
          </a:p>
          <a:p>
            <a:r>
              <a:rPr lang="en-US" sz="1400" dirty="0"/>
              <a:t>	</a:t>
            </a:r>
            <a:r>
              <a:rPr lang="fr-FR" sz="1400" dirty="0">
                <a:hlinkClick r:id="rId3"/>
              </a:rPr>
              <a:t>LA Times 12/19</a:t>
            </a:r>
            <a:r>
              <a:rPr lang="fr-FR" sz="1400" dirty="0"/>
              <a:t>, </a:t>
            </a:r>
            <a:r>
              <a:rPr lang="fr-FR" sz="1400" dirty="0">
                <a:hlinkClick r:id="rId4"/>
              </a:rPr>
              <a:t>LA Times 11/19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Psychiatric hospitals/facilities range from $350 - $775/day.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Prison costs appr. $222/day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County jail costs appr. $155+ per day (2014)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Transitional Programs cost appr. $150/day</a:t>
            </a:r>
          </a:p>
          <a:p>
            <a:endParaRPr lang="en-US" sz="1400" dirty="0"/>
          </a:p>
          <a:p>
            <a:r>
              <a:rPr lang="en-US" sz="1400" dirty="0"/>
              <a:t>Sources at:  </a:t>
            </a:r>
            <a:r>
              <a:rPr lang="en-US" sz="1400" dirty="0">
                <a:hlinkClick r:id="rId5"/>
              </a:rPr>
              <a:t>https://www.calbhbc.org</a:t>
            </a:r>
            <a:r>
              <a:rPr lang="en-US" sz="1400" dirty="0"/>
              <a:t> – ARF Issue Brief</a:t>
            </a:r>
          </a:p>
        </p:txBody>
      </p:sp>
    </p:spTree>
    <p:extLst>
      <p:ext uri="{BB962C8B-B14F-4D97-AF65-F5344CB8AC3E}">
        <p14:creationId xmlns:p14="http://schemas.microsoft.com/office/powerpoint/2010/main" val="1793296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2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74725" lvl="2" indent="-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74725" lvl="2" indent="-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71550" lvl="2" indent="-45720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71550" lvl="2" indent="-2254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71550" lvl="2" indent="-2254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71550" lvl="2" indent="-45720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71550" lvl="2" indent="-2254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71550" lvl="2" indent="-2254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71550" lvl="2" indent="-2254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71550" lvl="2" indent="-45720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22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marL="974725" lvl="2" indent="-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marL="974725" lvl="2" indent="-2286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71550" lvl="2" indent="-45720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</a:p>
          <a:p>
            <a:pPr marL="971550" lvl="2" indent="-2254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Changes to current licensing structure to accommodate a tiered level of care system.  Individuals with Developmental Disabilities have a tired funding structure in place, with funding per month per consumer ranging from $1069 to $9288 per month.  (Adults with SMI currently draw appr $1069 per day from SSI.)</a:t>
            </a:r>
          </a:p>
          <a:p>
            <a:pPr marL="971550" lvl="2" indent="-2254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Address cost of purchasing/maintaining Facilities</a:t>
            </a:r>
          </a:p>
          <a:p>
            <a:pPr marL="971550" lvl="2" indent="-45720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Staff Support (Technical Assistance, Training &amp; Support)</a:t>
            </a:r>
          </a:p>
          <a:p>
            <a:pPr marL="971550" lvl="2" indent="-2254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Successfully work with complex population</a:t>
            </a:r>
          </a:p>
          <a:p>
            <a:pPr marL="971550" lvl="2" indent="-2254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Maintain Fiscal Stability</a:t>
            </a:r>
          </a:p>
          <a:p>
            <a:pPr marL="971550" lvl="2" indent="-2254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Sustain Licensing</a:t>
            </a:r>
          </a:p>
          <a:p>
            <a:pPr marL="971550" lvl="2" indent="-45720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Local Advocacy:  Increase understanding of mental illness and the effective use of ARFs/RCFEs in order to overcome NIMBY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5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0613C77-A7AD-48F5-AB28-85CC9905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63" y="1614487"/>
            <a:ext cx="8444097" cy="181451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1362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7" name="Rectangle 37">
            <a:extLst>
              <a:ext uri="{FF2B5EF4-FFF2-40B4-BE49-F238E27FC236}">
                <a16:creationId xmlns:a16="http://schemas.microsoft.com/office/drawing/2014/main" id="{2F6FC8D1-1AC8-4777-A383-E84E7FFC3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0238"/>
            <a:ext cx="9144000" cy="22621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EA2136F4-2214-4A43-85E2-FF621DFA58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1350" y="3163888"/>
            <a:ext cx="6369050" cy="6889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b"/>
          <a:lstStyle>
            <a:lvl1pPr>
              <a:lnSpc>
                <a:spcPct val="95000"/>
              </a:lnSpc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dirty="0"/>
              <a:t>Click to edit title style</a:t>
            </a:r>
          </a:p>
        </p:txBody>
      </p:sp>
      <p:sp>
        <p:nvSpPr>
          <p:cNvPr id="25649" name="Rectangle 49">
            <a:extLst>
              <a:ext uri="{FF2B5EF4-FFF2-40B4-BE49-F238E27FC236}">
                <a16:creationId xmlns:a16="http://schemas.microsoft.com/office/drawing/2014/main" id="{2CAD5996-DEDD-4280-8FC6-ED17DA793D7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8175" y="5059363"/>
            <a:ext cx="2773363" cy="1062037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spcBef>
                <a:spcPct val="70000"/>
              </a:spcBef>
              <a:buFont typeface="Arial" panose="020B0604020202020204" pitchFamily="34" charset="0"/>
              <a:buNone/>
              <a:defRPr sz="1600" b="1"/>
            </a:lvl1pPr>
          </a:lstStyle>
          <a:p>
            <a:pPr lvl="0"/>
            <a:r>
              <a:rPr lang="en-US" altLang="en-US" noProof="0"/>
              <a:t>Click to edit Master</a:t>
            </a:r>
          </a:p>
          <a:p>
            <a:pPr lvl="0"/>
            <a:r>
              <a:rPr lang="en-US" altLang="en-US" noProof="0"/>
              <a:t>subtitle style</a:t>
            </a:r>
          </a:p>
        </p:txBody>
      </p:sp>
      <p:sp>
        <p:nvSpPr>
          <p:cNvPr id="25664" name="Line 64">
            <a:extLst>
              <a:ext uri="{FF2B5EF4-FFF2-40B4-BE49-F238E27FC236}">
                <a16:creationId xmlns:a16="http://schemas.microsoft.com/office/drawing/2014/main" id="{90B4450A-F7B9-4616-B2D2-FDC37B4A6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8175" y="6192838"/>
            <a:ext cx="3425825" cy="0"/>
          </a:xfrm>
          <a:prstGeom prst="line">
            <a:avLst/>
          </a:prstGeom>
          <a:noFill/>
          <a:ln w="158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5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FD136-B64A-49CB-8B73-3CBFCE5F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185DC-0C87-4A20-950A-DF46F854D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407AA-BD43-45BF-A3CA-921028C3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4D8F9-03F6-4248-9E47-5061D2D0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84355-18DE-42AB-9A84-C77471C8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D034-7E91-40D3-B08E-963130CFC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68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BF77-266A-40FC-8B53-5AE97532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A50CF-2BA2-4A4A-90E9-E7E7B9E5E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992F3-3E65-40A4-A725-69A82CCF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7E57C-F0C3-457F-AB0C-B7FF3AA8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5BA8A-2C49-4E6B-8187-237F97050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9644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D7C74-B9AD-4708-8E70-39DD3C62C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6ADFA-A05E-4F8E-8FC7-EAAC48103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FD4A5-7C3D-4DF4-A691-D0FEE5A6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28FA-12FC-49C6-B5E2-18903F51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A0487-4179-44A2-86D9-1B17597A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88394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1843E-12C0-4314-956F-DEB15B54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3D277-CFCB-4EE5-AC88-EC9FA00D6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9B228-45F4-4400-BBD8-FFB2F429D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13766-B2C2-45A2-9F70-3E71D501F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DB6C-F323-4BD1-832D-7D050304D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D854A-3807-43F3-81BC-09D9B8F5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6057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7B00C-89D8-4D4F-B1C8-F603BBCE8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C77D1-7E25-4135-91BD-883D4BCF2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DED3D-98F3-41C6-8DC8-A544F64BE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08AA57-A203-4C56-847B-5D5672838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F21D8-BB9D-47B9-8E17-7F531F5C7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F87168-0D27-4F80-BA3F-36248BDB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C18453-F6F5-4D60-9B5C-A483EE25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5035F6-9162-460B-8634-7547CDC06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27088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172B5-8087-4C03-B13C-E03A447C5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E1A28-7EA2-4E7C-958B-D765A41C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21676-43BE-418F-9083-EB55D545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CE438-D930-4D53-8C45-57E2FE58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22614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5A89D-978D-4CC2-8D6E-6E427F6E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C7D66-5017-4ECF-9C0E-B2BC66BD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7BD5A-33DB-4AF0-9831-DCCDCB7E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54462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C220D-3ADE-44BD-B56E-CDF034C6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0071-39F5-4116-96BB-D24B7D9BD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171281-5CE9-46BA-A75F-1A7E3BC24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3DA1B-0D07-48BF-AD25-14552EC1D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FA9A8-1352-4170-A392-1B7F00F4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1AB9B-79B1-407A-9F44-2E69EC34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1469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9E87A-E913-48A6-B86A-FF7F221D2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8475B4-36F1-4668-84BF-C4D22EBCE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F7F05-474B-4AC9-AB1E-5B1177D8B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1FE94-E919-49FD-B6F9-04A25728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58CA1-E454-44C8-81B2-1C24A832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D9FEF-BC85-4E9E-B258-E64A3348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04351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right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FDC52B-CE36-48C1-9DB4-A39099856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90687"/>
            <a:ext cx="3814762" cy="18145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F6097722-510F-41DB-8350-82EC4E596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9637" y="1690687"/>
            <a:ext cx="3814763" cy="18145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B767008-2962-4324-89B6-442E378275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</p:spTree>
    <p:extLst>
      <p:ext uri="{BB962C8B-B14F-4D97-AF65-F5344CB8AC3E}">
        <p14:creationId xmlns:p14="http://schemas.microsoft.com/office/powerpoint/2010/main" val="1825280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53A0C-9223-4185-B3E5-55FA3339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DCD95-C06C-4C43-B49F-E08671986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5E80C-79E8-4085-BE35-7EF3D3056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95B68-C845-4082-84D1-7A234510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4D3E6-F686-4F12-AF46-40399023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902134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169FF0-31EB-40B5-BB1A-E4B19D5CC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A99363-6BB3-4E93-92C5-BAAF84E64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5B434-43A7-49FC-B5B5-6072EF9ED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5C68-6699-4B4F-AEED-D59C7D3A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7872A-2BCF-4505-8B1A-E866F9FE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062452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0613C77-A7AD-48F5-AB28-85CC9905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63" y="1614487"/>
            <a:ext cx="8444097" cy="181451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6998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1" y="1447800"/>
            <a:ext cx="8758238" cy="329122"/>
          </a:xfrm>
          <a:prstGeom prst="rect">
            <a:avLst/>
          </a:prstGeom>
        </p:spPr>
        <p:txBody>
          <a:bodyPr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203200" y="1782783"/>
            <a:ext cx="8758238" cy="4906942"/>
          </a:xfrm>
          <a:prstGeom prst="rect">
            <a:avLst/>
          </a:prstGeom>
        </p:spPr>
        <p:txBody>
          <a:bodyPr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1844344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03200" y="1524000"/>
            <a:ext cx="8758238" cy="516572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852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03200" y="1447799"/>
            <a:ext cx="4278313" cy="5241926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4662488" y="1447800"/>
            <a:ext cx="4298950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662488" y="1767839"/>
            <a:ext cx="4298950" cy="4921885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10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1" y="1447801"/>
            <a:ext cx="3378199" cy="5241924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00000"/>
              </a:lnSpc>
              <a:spcBef>
                <a:spcPts val="1200"/>
              </a:spcBef>
              <a:buClrTx/>
              <a:buFont typeface="Arial"/>
              <a:buChar char="•"/>
              <a:defRPr sz="1600" b="1" cap="none">
                <a:solidFill>
                  <a:schemeClr val="tx2"/>
                </a:solidFill>
              </a:defRPr>
            </a:lvl1pPr>
            <a:lvl2pPr marL="345600" indent="-1044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1400" baseline="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 3</a:t>
            </a:r>
          </a:p>
          <a:p>
            <a:pPr lvl="0"/>
            <a:r>
              <a:rPr lang="nl-NL" dirty="0"/>
              <a:t>Level 2 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62489" y="1447800"/>
            <a:ext cx="4298950" cy="524192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535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62488" y="1447800"/>
            <a:ext cx="4298950" cy="254508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27"/>
          </p:nvPr>
        </p:nvSpPr>
        <p:spPr>
          <a:xfrm>
            <a:off x="4662487" y="4150360"/>
            <a:ext cx="4298952" cy="253936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03200" y="1447800"/>
            <a:ext cx="4278313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0" y="1778000"/>
            <a:ext cx="4278313" cy="4911725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317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1779112" y="2269517"/>
            <a:ext cx="5567044" cy="369997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 vert="horz"/>
          <a:lstStyle/>
          <a:p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03201" y="1447800"/>
            <a:ext cx="8758238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244896"/>
            <a:ext cx="83667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860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18874"/>
            <a:ext cx="8686800" cy="110032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key insight in sentence case</a:t>
            </a:r>
          </a:p>
        </p:txBody>
      </p:sp>
    </p:spTree>
    <p:extLst>
      <p:ext uri="{BB962C8B-B14F-4D97-AF65-F5344CB8AC3E}">
        <p14:creationId xmlns:p14="http://schemas.microsoft.com/office/powerpoint/2010/main" val="312297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55"/>
          <p:cNvSpPr/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" name="Rechthoek 55"/>
          <p:cNvSpPr/>
          <p:nvPr userDrawn="1"/>
        </p:nvSpPr>
        <p:spPr bwMode="white">
          <a:xfrm>
            <a:off x="0" y="0"/>
            <a:ext cx="9144000" cy="13464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accent1"/>
              </a:solidFill>
              <a:highlight>
                <a:srgbClr val="FFFF00"/>
              </a:highlight>
              <a:ea typeface="Arial" charset="0"/>
              <a:cs typeface="Arial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747760" y="6608618"/>
            <a:ext cx="39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E10333D-3632-4070-8022-5E40116BD47A}" type="slidenum">
              <a:rPr lang="en-GB" sz="1000" smtClean="0"/>
              <a:pPr/>
              <a:t>‹#›</a:t>
            </a:fld>
            <a:endParaRPr lang="en-GB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8" r:id="rId2"/>
    <p:sldLayoutId id="2147483704" r:id="rId3"/>
    <p:sldLayoutId id="2147483701" r:id="rId4"/>
    <p:sldLayoutId id="2147483705" r:id="rId5"/>
    <p:sldLayoutId id="2147483706" r:id="rId6"/>
    <p:sldLayoutId id="2147483711" r:id="rId7"/>
    <p:sldLayoutId id="2147483715" r:id="rId8"/>
    <p:sldLayoutId id="2147483789" r:id="rId9"/>
    <p:sldLayoutId id="2147483790" r:id="rId10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550F61-701C-458E-9C25-AA7CB634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C42B9-3D93-4CF9-9489-90B27FD91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C972A-23C8-4914-AD38-9D85600FD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03B7F-84D6-444C-BD08-A9EBE161BF90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255AC-8077-4DCC-91F9-A0484F654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3D4B1-990A-48BB-83C3-94C8B3C8B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hthoek 55">
            <a:extLst>
              <a:ext uri="{FF2B5EF4-FFF2-40B4-BE49-F238E27FC236}">
                <a16:creationId xmlns:a16="http://schemas.microsoft.com/office/drawing/2014/main" id="{32B0A128-1E1C-42C9-96A3-6BA0C37AB3C4}"/>
              </a:ext>
            </a:extLst>
          </p:cNvPr>
          <p:cNvSpPr/>
          <p:nvPr userDrawn="1"/>
        </p:nvSpPr>
        <p:spPr bwMode="white">
          <a:xfrm>
            <a:off x="0" y="0"/>
            <a:ext cx="9144000" cy="13464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accent1"/>
              </a:solidFill>
              <a:highlight>
                <a:srgbClr val="FFFF00"/>
              </a:highlight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D9B0F2-4350-4644-A728-8A1F82F1D144}"/>
              </a:ext>
            </a:extLst>
          </p:cNvPr>
          <p:cNvSpPr txBox="1"/>
          <p:nvPr userDrawn="1"/>
        </p:nvSpPr>
        <p:spPr>
          <a:xfrm>
            <a:off x="8747760" y="6608618"/>
            <a:ext cx="39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E10333D-3632-4070-8022-5E40116BD47A}" type="slidenum">
              <a:rPr lang="en-GB" sz="1000" smtClean="0"/>
              <a:pPr/>
              <a:t>‹#›</a:t>
            </a:fld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92589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bhbc.org/homeless--hous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training.html" TargetMode="External"/><Relationship Id="rId2" Type="http://schemas.openxmlformats.org/officeDocument/2006/relationships/hyperlink" Target="https://www.calbhbc.org/resources.html" TargetMode="Externa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://www.calbhbc.com/" TargetMode="External"/><Relationship Id="rId4" Type="http://schemas.openxmlformats.org/officeDocument/2006/relationships/hyperlink" Target="https://www.calbhbc.org/faq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bhbc.org/homeless--housi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bhbc.org/uploads/5/8/5/3/58536227/cbhda___steinberg_institute_board_and_care_ask_-_one_page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://www.calbhbc.org/uploads/5/8/5/3/58536227/2020-21_state_budget_proposal_investments_to_tackle_homelessnes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28" name="Rectangle 60">
            <a:extLst>
              <a:ext uri="{FF2B5EF4-FFF2-40B4-BE49-F238E27FC236}">
                <a16:creationId xmlns:a16="http://schemas.microsoft.com/office/drawing/2014/main" id="{A2424B64-0EB4-41C2-AAA2-1252C40055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00400" y="1904602"/>
            <a:ext cx="5638800" cy="35817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Addressing the Critical Need:</a:t>
            </a:r>
            <a:b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Residential Facilities</a:t>
            </a:r>
            <a:br>
              <a:rPr lang="en-US" alt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(Board &amp; Cares) for Individuals with Serious Mental Illness</a:t>
            </a:r>
            <a:br>
              <a:rPr lang="en-US" alt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www.calbhbc.org/homeless--housing</a:t>
            </a:r>
            <a:br>
              <a:rPr lang="en-US" sz="2400" dirty="0">
                <a:solidFill>
                  <a:schemeClr val="accent5">
                    <a:lumMod val="50000"/>
                  </a:schemeClr>
                </a:solidFill>
              </a:rPr>
            </a:br>
            <a:endParaRPr lang="en-US" altLang="en-US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9" t="13975" r="23368" b="9590"/>
          <a:stretch/>
        </p:blipFill>
        <p:spPr>
          <a:xfrm>
            <a:off x="121117" y="1981200"/>
            <a:ext cx="3079283" cy="304720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994B5CA-8AAF-4763-A13E-D31AE514CE0B}"/>
              </a:ext>
            </a:extLst>
          </p:cNvPr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4675664-B8B2-48AC-A951-853F2DFD8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543800" cy="3352800"/>
          </a:xfrm>
        </p:spPr>
        <p:txBody>
          <a:bodyPr>
            <a:noAutofit/>
          </a:bodyPr>
          <a:lstStyle/>
          <a:p>
            <a:pPr>
              <a:spcBef>
                <a:spcPts val="650"/>
              </a:spcBef>
            </a:pPr>
            <a:r>
              <a:rPr lang="en-US" dirty="0"/>
              <a:t>Member Orientation, Recruitment</a:t>
            </a:r>
            <a:r>
              <a:rPr lang="en-US" i="1" dirty="0"/>
              <a:t> &amp; more</a:t>
            </a:r>
            <a:endParaRPr lang="en-US" dirty="0"/>
          </a:p>
          <a:p>
            <a:pPr>
              <a:spcBef>
                <a:spcPts val="650"/>
              </a:spcBef>
            </a:pPr>
            <a:r>
              <a:rPr lang="en-US" u="sng" dirty="0">
                <a:hlinkClick r:id="rId2"/>
              </a:rPr>
              <a:t>https://www.calbhbc.org/resources.html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</a:p>
          <a:p>
            <a:pPr>
              <a:spcBef>
                <a:spcPts val="650"/>
              </a:spcBef>
            </a:pPr>
            <a:r>
              <a:rPr lang="en-US" dirty="0"/>
              <a:t>On-line Training &amp; Handbooks:</a:t>
            </a:r>
          </a:p>
          <a:p>
            <a:pPr>
              <a:spcBef>
                <a:spcPts val="650"/>
              </a:spcBef>
            </a:pPr>
            <a:r>
              <a:rPr lang="en-US" u="sng" dirty="0">
                <a:hlinkClick r:id="rId3"/>
              </a:rPr>
              <a:t>https://www.calbhbc.org/training.html</a:t>
            </a:r>
            <a:endParaRPr lang="en-US" dirty="0"/>
          </a:p>
          <a:p>
            <a:pPr>
              <a:spcBef>
                <a:spcPts val="650"/>
              </a:spcBef>
            </a:pPr>
            <a:r>
              <a:rPr lang="en-US" dirty="0"/>
              <a:t> </a:t>
            </a:r>
          </a:p>
          <a:p>
            <a:pPr>
              <a:spcBef>
                <a:spcPts val="650"/>
              </a:spcBef>
            </a:pPr>
            <a:r>
              <a:rPr lang="en-US" dirty="0"/>
              <a:t>Frequently Asked Questions:</a:t>
            </a:r>
          </a:p>
          <a:p>
            <a:pPr>
              <a:spcBef>
                <a:spcPts val="650"/>
              </a:spcBef>
            </a:pPr>
            <a:r>
              <a:rPr lang="en-US" u="sng" dirty="0">
                <a:hlinkClick r:id="rId4"/>
              </a:rPr>
              <a:t>https://www.calbhbc.org/faqs.html</a:t>
            </a:r>
            <a:endParaRPr lang="en-US" dirty="0"/>
          </a:p>
          <a:p>
            <a:pPr>
              <a:spcBef>
                <a:spcPts val="650"/>
              </a:spcBef>
            </a:pPr>
            <a:r>
              <a:rPr lang="en-US" dirty="0"/>
              <a:t> </a:t>
            </a:r>
          </a:p>
          <a:p>
            <a:pPr>
              <a:spcBef>
                <a:spcPts val="650"/>
              </a:spcBef>
            </a:pPr>
            <a:r>
              <a:rPr lang="en-US" dirty="0"/>
              <a:t>Issue Briefs and more: </a:t>
            </a:r>
            <a:br>
              <a:rPr lang="en-US" dirty="0"/>
            </a:br>
            <a:r>
              <a:rPr lang="en-US" u="sng" dirty="0">
                <a:hlinkClick r:id="rId5"/>
              </a:rPr>
              <a:t>www.calbhbc.org</a:t>
            </a:r>
            <a:endParaRPr lang="en-US" dirty="0"/>
          </a:p>
          <a:p>
            <a:pPr>
              <a:spcBef>
                <a:spcPts val="650"/>
              </a:spcBef>
            </a:pPr>
            <a:endParaRPr lang="en-US" dirty="0"/>
          </a:p>
          <a:p>
            <a:pPr>
              <a:spcBef>
                <a:spcPts val="650"/>
              </a:spcBef>
            </a:pPr>
            <a:r>
              <a:rPr lang="en-US" dirty="0"/>
              <a:t>CA Association of Local Behavioral Health Boards and Commissions supports the work of CA’s 59 local mental/behavioral health boards and commissions.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C562B34-1839-45F6-86C4-1DEA5E5DE8DB}"/>
              </a:ext>
            </a:extLst>
          </p:cNvPr>
          <p:cNvSpPr txBox="1">
            <a:spLocks/>
          </p:cNvSpPr>
          <p:nvPr/>
        </p:nvSpPr>
        <p:spPr>
          <a:xfrm>
            <a:off x="277091" y="244895"/>
            <a:ext cx="8562109" cy="1057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CALBHB/C Resources</a:t>
            </a:r>
          </a:p>
        </p:txBody>
      </p:sp>
    </p:spTree>
    <p:extLst>
      <p:ext uri="{BB962C8B-B14F-4D97-AF65-F5344CB8AC3E}">
        <p14:creationId xmlns:p14="http://schemas.microsoft.com/office/powerpoint/2010/main" val="126543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ARFs/RCFE’s – Addressing the Critical Need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676400"/>
            <a:ext cx="7162800" cy="4572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What is an ARF/RCFE?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The Critical Need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Three Key Challenges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66694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What is an ARF or RCFE: Names/Synonyms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8" y="1676400"/>
            <a:ext cx="8430492" cy="4572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ARF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:  Adult Residential Facilities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RCFE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: Residential Care Facility for the Elderly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Board &amp; Care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 (often called “enhanced” or “augmented” Board &amp; Care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Assisted Living</a:t>
            </a:r>
          </a:p>
        </p:txBody>
      </p:sp>
    </p:spTree>
    <p:extLst>
      <p:ext uri="{BB962C8B-B14F-4D97-AF65-F5344CB8AC3E}">
        <p14:creationId xmlns:p14="http://schemas.microsoft.com/office/powerpoint/2010/main" val="121426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What is an ARF or RCFE: SERVICES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ARFS and RCFE’s are licensed to provide:</a:t>
            </a:r>
          </a:p>
          <a:p>
            <a:pPr marL="8016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24 Hour Care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in a home-like environment</a:t>
            </a: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8016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Trained Staff</a:t>
            </a:r>
          </a:p>
          <a:p>
            <a:pPr marL="8016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Three Meals/Day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 (must accommodate special dietary needs.</a:t>
            </a:r>
          </a:p>
          <a:p>
            <a:pPr marL="8016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Access to a physician/nurse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 in case of emergency.</a:t>
            </a:r>
          </a:p>
          <a:p>
            <a:pPr marL="8016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Assistance with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managing medications</a:t>
            </a:r>
          </a:p>
        </p:txBody>
      </p:sp>
    </p:spTree>
    <p:extLst>
      <p:ext uri="{BB962C8B-B14F-4D97-AF65-F5344CB8AC3E}">
        <p14:creationId xmlns:p14="http://schemas.microsoft.com/office/powerpoint/2010/main" val="21293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What is an ARF or RCFE:  EXAMPLES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County Owned</a:t>
            </a:r>
          </a:p>
          <a:p>
            <a:pPr marL="796925" indent="-457200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Trinity County – 6 Bed, Contractor Run</a:t>
            </a:r>
          </a:p>
          <a:p>
            <a:pPr marL="796925" indent="-457200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Tulare County – 53 Bed, County Run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Privately Owned</a:t>
            </a:r>
          </a:p>
          <a:p>
            <a:pPr marL="796925" indent="-457200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45+ Beds</a:t>
            </a:r>
          </a:p>
          <a:p>
            <a:pPr marL="796925" indent="-457200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Counties pay “Patches” of $64 to $125/day</a:t>
            </a:r>
          </a:p>
          <a:p>
            <a:pPr marL="796925" indent="-457200">
              <a:lnSpc>
                <a:spcPct val="11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Out-of-County Placement is common</a:t>
            </a:r>
          </a:p>
        </p:txBody>
      </p:sp>
    </p:spTree>
    <p:extLst>
      <p:ext uri="{BB962C8B-B14F-4D97-AF65-F5344CB8AC3E}">
        <p14:creationId xmlns:p14="http://schemas.microsoft.com/office/powerpoint/2010/main" val="239009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The Critical Need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1000’s of beds lost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1000’s of beds needed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Financial and Social Impact:</a:t>
            </a:r>
          </a:p>
          <a:p>
            <a:pPr marL="1027113" lvl="1"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Crisis Continuum</a:t>
            </a:r>
          </a:p>
          <a:p>
            <a:pPr marL="1027113" lvl="1"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Homelessness</a:t>
            </a:r>
          </a:p>
          <a:p>
            <a:pPr marL="1027113" lv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Recidivism</a:t>
            </a:r>
          </a:p>
          <a:p>
            <a:pPr marL="400050" lvl="1" indent="-400050">
              <a:lnSpc>
                <a:spcPct val="100000"/>
              </a:lnSpc>
              <a:spcBef>
                <a:spcPts val="0"/>
              </a:spcBef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Displacement from Community</a:t>
            </a:r>
          </a:p>
        </p:txBody>
      </p:sp>
    </p:spTree>
    <p:extLst>
      <p:ext uri="{BB962C8B-B14F-4D97-AF65-F5344CB8AC3E}">
        <p14:creationId xmlns:p14="http://schemas.microsoft.com/office/powerpoint/2010/main" val="370513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Three Key Challenges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Financial: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Operating and Capitol Expenses</a:t>
            </a: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Staffing: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Training, Support and Salaries</a:t>
            </a: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NIMBY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(Not In My Backyard) Opposition</a:t>
            </a:r>
          </a:p>
        </p:txBody>
      </p:sp>
    </p:spTree>
    <p:extLst>
      <p:ext uri="{BB962C8B-B14F-4D97-AF65-F5344CB8AC3E}">
        <p14:creationId xmlns:p14="http://schemas.microsoft.com/office/powerpoint/2010/main" val="1485111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Solutions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Immediate: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Funding to prevent closures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Funding to increase local offerings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Long-Term:</a:t>
            </a:r>
          </a:p>
          <a:p>
            <a:pPr marL="971550" lvl="2" indent="-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Financial</a:t>
            </a:r>
          </a:p>
          <a:p>
            <a:pPr marL="971550" lvl="2" indent="-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Staff Support</a:t>
            </a:r>
          </a:p>
          <a:p>
            <a:pPr marL="971550" lvl="2" indent="-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Local Advocacy</a:t>
            </a:r>
          </a:p>
          <a:p>
            <a:pPr marL="514350" lvl="2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600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lvl="2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More at:  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www.calbhbc.org/homeless--housing</a:t>
            </a:r>
            <a:endParaRPr lang="en-US" sz="2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13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Solutions: Advocacy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72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Tyler </a:t>
            </a:r>
            <a:r>
              <a:rPr lang="en-US" sz="3000" b="1" dirty="0" err="1">
                <a:solidFill>
                  <a:schemeClr val="accent5">
                    <a:lumMod val="50000"/>
                  </a:schemeClr>
                </a:solidFill>
              </a:rPr>
              <a:t>Rinde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Policy Analyst, County Behavioral Health Directors Association Of CA -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CBHDA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Board &amp; Care Ask -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Steinberg Institute &amp; CBHDA</a:t>
            </a:r>
            <a:endParaRPr lang="en-US" sz="30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en-US" sz="15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Governor Newsom’s homelessness &amp; mental health budget proposal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</a:rPr>
              <a:t>includes help to stabilize board and care facilities/homes.</a:t>
            </a:r>
          </a:p>
        </p:txBody>
      </p:sp>
    </p:spTree>
    <p:extLst>
      <p:ext uri="{BB962C8B-B14F-4D97-AF65-F5344CB8AC3E}">
        <p14:creationId xmlns:p14="http://schemas.microsoft.com/office/powerpoint/2010/main" val="59767921"/>
      </p:ext>
    </p:extLst>
  </p:cSld>
  <p:clrMapOvr>
    <a:masterClrMapping/>
  </p:clrMapOvr>
</p:sld>
</file>

<file path=ppt/theme/theme1.xml><?xml version="1.0" encoding="utf-8"?>
<a:theme xmlns:a="http://schemas.openxmlformats.org/drawingml/2006/main" name="SALE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2500" dirty="0">
            <a:latin typeface="+mj-lt"/>
          </a:defRPr>
        </a:defPPr>
      </a:lstStyle>
    </a:spDef>
    <a:lnDef>
      <a:spPr>
        <a:ln w="381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rchived xmlns="4a625457-d415-4713-8878-0e94683a4cb4">No</Archived>
    <Dupe xmlns="4a625457-d415-4713-8878-0e94683a4cb4" xsi:nil="true"/>
    <Document_x0020_Type xmlns="4a625457-d415-4713-8878-0e94683a4cb4">Resources</Document_x0020_Type>
    <Category_x0020_Drop_x0020_Down xmlns="4a625457-d415-4713-8878-0e94683a4cb4">Overview</Category_x0020_Drop_x0020_Down>
    <Level_x0020_2 xmlns="4a625457-d415-4713-8878-0e94683a4cb4">Template</Level_x0020_2>
    <Topic xmlns="4a625457-d415-4713-8878-0e94683a4cb4">Corporate Materials</Topic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00A4A7D6191A4EACDFFCA523159E1B" ma:contentTypeVersion="19" ma:contentTypeDescription="Create a new document." ma:contentTypeScope="" ma:versionID="7b48e4d111c14305c2876300d33ca8b2">
  <xsd:schema xmlns:xsd="http://www.w3.org/2001/XMLSchema" xmlns:p="http://schemas.microsoft.com/office/2006/metadata/properties" xmlns:ns2="4a625457-d415-4713-8878-0e94683a4cb4" targetNamespace="http://schemas.microsoft.com/office/2006/metadata/properties" ma:root="true" ma:fieldsID="cc3cd160b4301a0755c8a243e4911101" ns2:_="">
    <xsd:import namespace="4a625457-d415-4713-8878-0e94683a4cb4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Level_x0020_2" minOccurs="0"/>
                <xsd:element ref="ns2:Topic" minOccurs="0"/>
                <xsd:element ref="ns2:Dupe" minOccurs="0"/>
                <xsd:element ref="ns2:Archived" minOccurs="0"/>
                <xsd:element ref="ns2:Category_x0020_Drop_x0020_Dow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a625457-d415-4713-8878-0e94683a4cb4" elementFormDefault="qualified">
    <xsd:import namespace="http://schemas.microsoft.com/office/2006/documentManagement/types"/>
    <xsd:element name="Document_x0020_Type" ma:index="8" nillable="true" ma:displayName="Document Type" ma:format="Dropdown" ma:internalName="Document_x0020_Type">
      <xsd:simpleType>
        <xsd:restriction base="dms:Choice">
          <xsd:enumeration value="Agreement/Standard Practice"/>
          <xsd:enumeration value="Analyst Reports"/>
          <xsd:enumeration value="Article Reprints"/>
          <xsd:enumeration value="Brochure/Data Sheet"/>
          <xsd:enumeration value="Case Study"/>
          <xsd:enumeration value="Competitive Analysis"/>
          <xsd:enumeration value="Contract"/>
          <xsd:enumeration value="Corporate Standard/Template"/>
          <xsd:enumeration value="Demo"/>
          <xsd:enumeration value="Marketing Info"/>
          <xsd:enumeration value="MT Standards"/>
          <xsd:enumeration value="Pricing Tool"/>
          <xsd:enumeration value="Process Document"/>
          <xsd:enumeration value="Proposal Inputs"/>
          <xsd:enumeration value="Proposal Template"/>
          <xsd:enumeration value="Published Article"/>
          <xsd:enumeration value="Reporting/Proposal Example"/>
          <xsd:enumeration value="Resources"/>
          <xsd:enumeration value="Sales Presentation"/>
          <xsd:enumeration value="Sample Reports"/>
          <xsd:enumeration value="Training Material"/>
          <xsd:enumeration value="Web Seminar"/>
          <xsd:enumeration value="White Paper"/>
        </xsd:restriction>
      </xsd:simpleType>
    </xsd:element>
    <xsd:element name="Level_x0020_2" ma:index="9" nillable="true" ma:displayName="Category" ma:internalName="Level_x0020_2">
      <xsd:simpleType>
        <xsd:restriction base="dms:Text">
          <xsd:maxLength value="255"/>
        </xsd:restriction>
      </xsd:simpleType>
    </xsd:element>
    <xsd:element name="Topic" ma:index="11" nillable="true" ma:displayName="Topic" ma:format="Dropdown" ma:internalName="Topic">
      <xsd:simpleType>
        <xsd:restriction base="dms:Choice">
          <xsd:enumeration value="Corporate"/>
          <xsd:enumeration value="Corporate Materials"/>
          <xsd:enumeration value="Communities &amp; Panels"/>
          <xsd:enumeration value="CustomerSat"/>
          <xsd:enumeration value="Innovation"/>
          <xsd:enumeration value="Insight Networks &amp; Communities"/>
          <xsd:enumeration value="Market Research Suite"/>
          <xsd:enumeration value="MetrixLab General"/>
          <xsd:enumeration value="MetrixLab Brand, Media &amp; Advertising"/>
          <xsd:enumeration value="MetrixLab Innovation &amp; Shopper"/>
          <xsd:enumeration value="MetrixLab eBusiness"/>
          <xsd:enumeration value="MetrixLab Customer Experience Management"/>
          <xsd:enumeration value="Research Solutions - Ad Hoc Templates"/>
          <xsd:enumeration value="Research Solutions - Products"/>
          <xsd:enumeration value="Respondent Engagement"/>
          <xsd:enumeration value="Sales Resources"/>
          <xsd:enumeration value="Sales Resources - RS"/>
          <xsd:enumeration value="Service Bureau"/>
          <xsd:enumeration value="True Sample"/>
          <xsd:enumeration value="Zoomerang"/>
          <xsd:enumeration value="ZoomPanel"/>
        </xsd:restriction>
      </xsd:simpleType>
    </xsd:element>
    <xsd:element name="Dupe" ma:index="12" nillable="true" ma:displayName="Dupe" ma:hidden="true" ma:internalName="Dupe" ma:readOnly="false">
      <xsd:simpleType>
        <xsd:restriction base="dms:Text">
          <xsd:maxLength value="255"/>
        </xsd:restriction>
      </xsd:simpleType>
    </xsd:element>
    <xsd:element name="Archived" ma:index="16" nillable="true" ma:displayName="Archived" ma:default="No" ma:description="Leave as 'No'." ma:format="Dropdown" ma:internalName="Archived">
      <xsd:simpleType>
        <xsd:restriction base="dms:Choice">
          <xsd:enumeration value="No"/>
          <xsd:enumeration value="Yes"/>
        </xsd:restriction>
      </xsd:simpleType>
    </xsd:element>
    <xsd:element name="Category_x0020_Drop_x0020_Down" ma:index="17" nillable="true" ma:displayName="Category Drop Down" ma:default="A&amp;U - Segmentation" ma:format="Dropdown" ma:internalName="Category_x0020_Drop_x0020_Down">
      <xsd:simpleType>
        <xsd:restriction base="dms:Choice">
          <xsd:enumeration value="A&amp;U - Segmentation"/>
          <xsd:enumeration value="Advanced Analytics"/>
          <xsd:enumeration value="Ad Testing - ML"/>
          <xsd:enumeration value="Choice Modeling - Conjoint"/>
          <xsd:enumeration value="Concept Testing"/>
          <xsd:enumeration value="Optimization - Bundle"/>
          <xsd:enumeration value="Optimization - Line"/>
          <xsd:enumeration value="Optimization - Price"/>
          <xsd:enumeration value="Optimization Research"/>
          <xsd:enumeration value="Overview"/>
          <xsd:enumeration value="Shopper Impact"/>
          <xsd:enumeration value="Tracking - ACT"/>
          <xsd:enumeration value="Closed Loop Feedback - ML"/>
          <xsd:enumeration value="Community Manager"/>
          <xsd:enumeration value="Pop-up Communities"/>
          <xsd:enumeration value="Panel Manager"/>
          <xsd:enumeration value="Research Manager"/>
          <xsd:enumeration value="Survey Manager"/>
          <xsd:enumeration value="Mobile"/>
          <xsd:enumeration value="Mood Board - ML"/>
          <xsd:enumeration value="Collage - Grouping"/>
          <xsd:enumeration value="Online Qual - ML"/>
          <xsd:enumeration value="Findability"/>
          <xsd:enumeration value="Image Highlighter"/>
          <xsd:enumeration value="Package Highlighter"/>
          <xsd:enumeration value="PACT - ML"/>
          <xsd:enumeration value="Smart Shelf"/>
          <xsd:enumeration value="Text Highlighter"/>
          <xsd:enumeration value="2010 Sales Conference"/>
          <xsd:enumeration value="2011 Sales Conference"/>
          <xsd:enumeration value="2012 Sales Conference"/>
          <xsd:enumeration value="All Hands"/>
          <xsd:enumeration value="Big Machines"/>
          <xsd:enumeration value="Deal Review"/>
          <xsd:enumeration value="Industry Data"/>
          <xsd:enumeration value="Legal - Contracts"/>
          <xsd:enumeration value="Nosh n Learns"/>
          <xsd:enumeration value="Staff Bios"/>
          <xsd:enumeration value="Vendor"/>
          <xsd:enumeration value="VIP - Planning Checklist"/>
          <xsd:enumeration value="Website Insights Reports"/>
          <xsd:enumeration value="ZoomPane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2C3C616-BFC3-4AF5-9628-D72F2969EE7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4a625457-d415-4713-8878-0e94683a4cb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A110CCC-5B0D-47B0-94FE-B80F3F69E0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B97A42-0A9B-4B1D-AAFB-C76FE2195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625457-d415-4713-8878-0e94683a4cb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15760</TotalTime>
  <Words>742</Words>
  <Application>Microsoft Office PowerPoint</Application>
  <PresentationFormat>On-screen Show (4:3)</PresentationFormat>
  <Paragraphs>100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Lucida Sans Unicode</vt:lpstr>
      <vt:lpstr>Wingdings</vt:lpstr>
      <vt:lpstr>SALES</vt:lpstr>
      <vt:lpstr>Office Theme</vt:lpstr>
      <vt:lpstr>Addressing the Critical Need:  Adult Residential Facilities (Board &amp; Cares) for Individuals with Serious Mental Illness  www.calbhbc.org/homeless--housing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MetrixLab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Board Training (CALBHB/C)</dc:title>
  <dc:creator>CALBHBC</dc:creator>
  <cp:lastModifiedBy>Theresa Comstock</cp:lastModifiedBy>
  <cp:revision>1364</cp:revision>
  <cp:lastPrinted>2019-10-10T19:44:10Z</cp:lastPrinted>
  <dcterms:created xsi:type="dcterms:W3CDTF">2011-05-17T07:57:58Z</dcterms:created>
  <dcterms:modified xsi:type="dcterms:W3CDTF">2020-01-10T18:33:01Z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0x0101007F00A4A7D6191A4EACDFFCA523159E1B</vt:lpwstr>
  </property>
</Properties>
</file>